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143500" cx="9144000"/>
  <p:notesSz cx="6858000" cy="9144000"/>
  <p:embeddedFontLst>
    <p:embeddedFont>
      <p:font typeface="PT Sans Narrow"/>
      <p:regular r:id="rId106"/>
      <p:bold r:id="rId107"/>
    </p:embeddedFont>
    <p:embeddedFont>
      <p:font typeface="Open Sans"/>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TSansNarrow-bold.fntdata"/><Relationship Id="rId106" Type="http://schemas.openxmlformats.org/officeDocument/2006/relationships/font" Target="fonts/PTSansNarrow-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OpenSans-bold.fntdata"/><Relationship Id="rId108" Type="http://schemas.openxmlformats.org/officeDocument/2006/relationships/font" Target="fonts/Open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OpenSans-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font" Target="fonts/OpenSans-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1047d1a7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1047d1a7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d1047d1a71_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d1047d1a71_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1047d1a71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1047d1a71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1047d1a71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1047d1a71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1047d1a71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1047d1a71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1047d1a71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1047d1a71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1047d1a71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1047d1a71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2e27de4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2e27de4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2e27de42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2e27de42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2e27de4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2e27de4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2e27de42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2e27de42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0c827495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0c827495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1047d1a71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1047d1a71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0e66c5c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0e66c5c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2e27de4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2e27de4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2e27de4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2e27de4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2e27de4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2e27de4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2e27de4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2e27de4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2e27de4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2e27de4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2e27de42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2e27de42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2e27de42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2e27de42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2e27de42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2e27de42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1047d1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1047d1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1047d1a71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1047d1a71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e02a0a17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e02a0a17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e02a0a17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e02a0a17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e02a0a1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e02a0a1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e02a0a17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e02a0a17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e02a0a17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e02a0a17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e02a0a17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e02a0a17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e02a0a17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e02a0a17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e02a0a17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e02a0a17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e02a0a17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e02a0a17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0e66c5c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0e66c5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e02a0a17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e02a0a17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1047d1a71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1047d1a71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1047d1a71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1047d1a71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e02a0a1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e02a0a1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0e66c5c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0e66c5c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1047d1a71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1047d1a71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1047d1a7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1047d1a7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2e27de42e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2e27de42e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1047d1a71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1047d1a7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2e27de42e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2e27de42e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1047d1a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1047d1a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2e27de42e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2e27de42e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2e27de42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2e27de42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2e27de42e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2e27de42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2e27de42e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2e27de42e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2e27de42e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2e27de42e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2e27de42e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2e27de42e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2e27de42e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2e27de42e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0e66c5c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0e66c5c8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1047d1a71_1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1047d1a71_1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2e27de42e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2e27de42e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1047d1a7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1047d1a7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2e27de42e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2e27de42e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2e27de42e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2e27de42e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0e66c5c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0e66c5c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2e27de42e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2e27de42e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2e27de42e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2e27de42e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2e27de42e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2e27de42e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2e27de42e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2e27de42e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0e66c5c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0e66c5c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e02a0a1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e02a0a1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e02a0a17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e02a0a17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1047d1a7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1047d1a7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e02a0a176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e02a0a176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e02a0a17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e02a0a17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2d8d03c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2d8d03c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2d8d03c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d2d8d03c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d2d8d03c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d2d8d03c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2d8d03c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2d8d03c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2d8d03c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2d8d03c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e02a0a176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e02a0a176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2d8d03c7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2d8d03c7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2d8d03c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2d8d03c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1047d1a7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1047d1a7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2d8d03c7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2d8d03c7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e02a0a176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e02a0a176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2d8d03c7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2d8d03c7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2d8d03c7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2d8d03c7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e02a0a176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e02a0a17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e02a0a176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e02a0a176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2d8d03c7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2d8d03c7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e02a0a176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e02a0a176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2d8d03c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2d8d03c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e02a0a1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e02a0a1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1047d1a7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1047d1a7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e02a0a17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e02a0a17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1047d1a71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1047d1a71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0e66c5c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0e66c5c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ce02a0a17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ce02a0a1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ce02a0a1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ce02a0a1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ce02a0a1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ce02a0a1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e02a0a17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ce02a0a17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e02a0a1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ce02a0a1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ce02a0a17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ce02a0a17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e02a0a17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e02a0a17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70.png"/><Relationship Id="rId5"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4.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9.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3.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5.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8.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0.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3.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1.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2.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7.png"/><Relationship Id="rId4" Type="http://schemas.openxmlformats.org/officeDocument/2006/relationships/image" Target="../media/image104.png"/><Relationship Id="rId5"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7.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4.png"/><Relationship Id="rId4" Type="http://schemas.openxmlformats.org/officeDocument/2006/relationships/image" Target="../media/image116.png"/><Relationship Id="rId5"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1.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3.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4.png"/><Relationship Id="rId4" Type="http://schemas.openxmlformats.org/officeDocument/2006/relationships/image" Target="../media/image119.png"/><Relationship Id="rId5" Type="http://schemas.openxmlformats.org/officeDocument/2006/relationships/image" Target="../media/image1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8.png"/><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26.png"/><Relationship Id="rId4" Type="http://schemas.openxmlformats.org/officeDocument/2006/relationships/image" Target="../media/image129.png"/><Relationship Id="rId5" Type="http://schemas.openxmlformats.org/officeDocument/2006/relationships/image" Target="../media/image1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5.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2.png"/><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30.png"/><Relationship Id="rId4" Type="http://schemas.openxmlformats.org/officeDocument/2006/relationships/image" Target="../media/image133.png"/><Relationship Id="rId5" Type="http://schemas.openxmlformats.org/officeDocument/2006/relationships/image" Target="../media/image1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7.png"/><Relationship Id="rId4" Type="http://schemas.openxmlformats.org/officeDocument/2006/relationships/image" Target="../media/image1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48.png"/><Relationship Id="rId4" Type="http://schemas.openxmlformats.org/officeDocument/2006/relationships/image" Target="../media/image1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49.png"/><Relationship Id="rId4" Type="http://schemas.openxmlformats.org/officeDocument/2006/relationships/image" Target="../media/image144.png"/><Relationship Id="rId5" Type="http://schemas.openxmlformats.org/officeDocument/2006/relationships/image" Target="../media/image1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46.png"/><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53.png"/><Relationship Id="rId4" Type="http://schemas.openxmlformats.org/officeDocument/2006/relationships/image" Target="../media/image151.png"/><Relationship Id="rId5" Type="http://schemas.openxmlformats.org/officeDocument/2006/relationships/image" Target="../media/image1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61.png"/><Relationship Id="rId4" Type="http://schemas.openxmlformats.org/officeDocument/2006/relationships/image" Target="../media/image1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4.png"/><Relationship Id="rId12" Type="http://schemas.openxmlformats.org/officeDocument/2006/relationships/image" Target="../media/image19.png"/><Relationship Id="rId9"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50.png"/><Relationship Id="rId4" Type="http://schemas.openxmlformats.org/officeDocument/2006/relationships/image" Target="../media/image159.png"/><Relationship Id="rId5" Type="http://schemas.openxmlformats.org/officeDocument/2006/relationships/image" Target="../media/image1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55.png"/><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60.png"/><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64.png"/><Relationship Id="rId4" Type="http://schemas.openxmlformats.org/officeDocument/2006/relationships/image" Target="../media/image1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66.png"/><Relationship Id="rId4" Type="http://schemas.openxmlformats.org/officeDocument/2006/relationships/image" Target="../media/image1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65.png"/><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71.png"/><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67.png"/><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69.png"/><Relationship Id="rId4"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BMCS 2113 Presentation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t>Predict </a:t>
            </a:r>
            <a:r>
              <a:rPr lang="en"/>
              <a:t>likelihood</a:t>
            </a:r>
            <a:r>
              <a:rPr lang="en"/>
              <a:t> of client subscribing to term deposit via telemarketing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1124700" y="852188"/>
            <a:ext cx="6894592" cy="3439125"/>
          </a:xfrm>
          <a:prstGeom prst="rect">
            <a:avLst/>
          </a:prstGeom>
          <a:noFill/>
          <a:ln>
            <a:noFill/>
          </a:ln>
        </p:spPr>
      </p:pic>
      <p:sp>
        <p:nvSpPr>
          <p:cNvPr id="134" name="Google Shape;134;p22"/>
          <p:cNvSpPr txBox="1"/>
          <p:nvPr/>
        </p:nvSpPr>
        <p:spPr>
          <a:xfrm>
            <a:off x="5755825" y="4087250"/>
            <a:ext cx="7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12"/>
          <p:cNvPicPr preferRelativeResize="0"/>
          <p:nvPr/>
        </p:nvPicPr>
        <p:blipFill>
          <a:blip r:embed="rId3">
            <a:alphaModFix/>
          </a:blip>
          <a:stretch>
            <a:fillRect/>
          </a:stretch>
        </p:blipFill>
        <p:spPr>
          <a:xfrm>
            <a:off x="0" y="722832"/>
            <a:ext cx="9143999" cy="4126386"/>
          </a:xfrm>
          <a:prstGeom prst="rect">
            <a:avLst/>
          </a:prstGeom>
          <a:noFill/>
          <a:ln>
            <a:noFill/>
          </a:ln>
        </p:spPr>
      </p:pic>
      <p:sp>
        <p:nvSpPr>
          <p:cNvPr id="788" name="Google Shape;788;p112"/>
          <p:cNvSpPr txBox="1"/>
          <p:nvPr>
            <p:ph type="title"/>
          </p:nvPr>
        </p:nvSpPr>
        <p:spPr>
          <a:xfrm>
            <a:off x="311700" y="112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Concluding Best Model - Logistic Regression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2286000" y="447675"/>
            <a:ext cx="4572000" cy="424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1" type="body"/>
          </p:nvPr>
        </p:nvSpPr>
        <p:spPr>
          <a:xfrm>
            <a:off x="268825" y="162625"/>
            <a:ext cx="8520600" cy="45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Correlation between features and label</a:t>
            </a:r>
            <a:endParaRPr/>
          </a:p>
        </p:txBody>
      </p:sp>
      <p:pic>
        <p:nvPicPr>
          <p:cNvPr id="145" name="Google Shape;145;p24"/>
          <p:cNvPicPr preferRelativeResize="0"/>
          <p:nvPr/>
        </p:nvPicPr>
        <p:blipFill>
          <a:blip r:embed="rId3">
            <a:alphaModFix/>
          </a:blip>
          <a:stretch>
            <a:fillRect/>
          </a:stretch>
        </p:blipFill>
        <p:spPr>
          <a:xfrm>
            <a:off x="1247750" y="1422950"/>
            <a:ext cx="6562725" cy="304800"/>
          </a:xfrm>
          <a:prstGeom prst="rect">
            <a:avLst/>
          </a:prstGeom>
          <a:noFill/>
          <a:ln>
            <a:noFill/>
          </a:ln>
        </p:spPr>
      </p:pic>
      <p:pic>
        <p:nvPicPr>
          <p:cNvPr id="146" name="Google Shape;146;p24"/>
          <p:cNvPicPr preferRelativeResize="0"/>
          <p:nvPr/>
        </p:nvPicPr>
        <p:blipFill>
          <a:blip r:embed="rId4">
            <a:alphaModFix/>
          </a:blip>
          <a:stretch>
            <a:fillRect/>
          </a:stretch>
        </p:blipFill>
        <p:spPr>
          <a:xfrm>
            <a:off x="3514700" y="1996513"/>
            <a:ext cx="2028825" cy="1724025"/>
          </a:xfrm>
          <a:prstGeom prst="rect">
            <a:avLst/>
          </a:prstGeom>
          <a:noFill/>
          <a:ln>
            <a:noFill/>
          </a:ln>
        </p:spPr>
      </p:pic>
      <p:sp>
        <p:nvSpPr>
          <p:cNvPr id="147" name="Google Shape;147;p24"/>
          <p:cNvSpPr txBox="1"/>
          <p:nvPr>
            <p:ph idx="1" type="body"/>
          </p:nvPr>
        </p:nvSpPr>
        <p:spPr>
          <a:xfrm>
            <a:off x="311700" y="4215475"/>
            <a:ext cx="8520600" cy="45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 the numerical features are not so correlated with the label.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2743200" y="86650"/>
            <a:ext cx="5006700" cy="7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Correlation among the features</a:t>
            </a:r>
            <a:endParaRPr/>
          </a:p>
        </p:txBody>
      </p:sp>
      <p:pic>
        <p:nvPicPr>
          <p:cNvPr id="153" name="Google Shape;153;p25"/>
          <p:cNvPicPr preferRelativeResize="0"/>
          <p:nvPr/>
        </p:nvPicPr>
        <p:blipFill rotWithShape="1">
          <a:blip r:embed="rId3">
            <a:alphaModFix/>
          </a:blip>
          <a:srcRect b="5740" l="3785" r="4773" t="0"/>
          <a:stretch/>
        </p:blipFill>
        <p:spPr>
          <a:xfrm>
            <a:off x="2262775" y="569013"/>
            <a:ext cx="4618450" cy="434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idx="1" type="body"/>
          </p:nvPr>
        </p:nvSpPr>
        <p:spPr>
          <a:xfrm>
            <a:off x="311700" y="130475"/>
            <a:ext cx="8520600" cy="58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Checking for missing values in the data set</a:t>
            </a:r>
            <a:endParaRPr/>
          </a:p>
        </p:txBody>
      </p:sp>
      <p:pic>
        <p:nvPicPr>
          <p:cNvPr id="159" name="Google Shape;159;p26"/>
          <p:cNvPicPr preferRelativeResize="0"/>
          <p:nvPr/>
        </p:nvPicPr>
        <p:blipFill>
          <a:blip r:embed="rId3">
            <a:alphaModFix/>
          </a:blip>
          <a:stretch>
            <a:fillRect/>
          </a:stretch>
        </p:blipFill>
        <p:spPr>
          <a:xfrm>
            <a:off x="677450" y="880975"/>
            <a:ext cx="1600200" cy="3800475"/>
          </a:xfrm>
          <a:prstGeom prst="rect">
            <a:avLst/>
          </a:prstGeom>
          <a:noFill/>
          <a:ln>
            <a:noFill/>
          </a:ln>
        </p:spPr>
      </p:pic>
      <p:sp>
        <p:nvSpPr>
          <p:cNvPr id="160" name="Google Shape;160;p26"/>
          <p:cNvSpPr txBox="1"/>
          <p:nvPr>
            <p:ph idx="1" type="body"/>
          </p:nvPr>
        </p:nvSpPr>
        <p:spPr>
          <a:xfrm>
            <a:off x="2796800" y="2278050"/>
            <a:ext cx="5619000" cy="58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 no missing values in the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3761200" y="667500"/>
            <a:ext cx="5047200" cy="380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bstract the column name that consist of categorical variable </a:t>
            </a:r>
            <a:endParaRPr/>
          </a:p>
          <a:p>
            <a:pPr indent="-342900" lvl="0" marL="457200" rtl="0" algn="l">
              <a:spcBef>
                <a:spcPts val="0"/>
              </a:spcBef>
              <a:spcAft>
                <a:spcPts val="0"/>
              </a:spcAft>
              <a:buSzPts val="1800"/>
              <a:buChar char="-"/>
            </a:pPr>
            <a:r>
              <a:rPr lang="en"/>
              <a:t>Abstract the column name directly -&gt; will get all the column that has string variable</a:t>
            </a:r>
            <a:endParaRPr/>
          </a:p>
          <a:p>
            <a:pPr indent="-342900" lvl="0" marL="457200" rtl="0" algn="l">
              <a:spcBef>
                <a:spcPts val="0"/>
              </a:spcBef>
              <a:spcAft>
                <a:spcPts val="0"/>
              </a:spcAft>
              <a:buSzPts val="1800"/>
              <a:buChar char="-"/>
            </a:pPr>
            <a:r>
              <a:rPr lang="en"/>
              <a:t>In this case, we no need to write all the column. This function will directly get all the column name that has string variable</a:t>
            </a:r>
            <a:endParaRPr/>
          </a:p>
          <a:p>
            <a:pPr indent="-342900" lvl="0" marL="457200" rtl="0" algn="l">
              <a:spcBef>
                <a:spcPts val="0"/>
              </a:spcBef>
              <a:spcAft>
                <a:spcPts val="0"/>
              </a:spcAft>
              <a:buSzPts val="1800"/>
              <a:buChar char="-"/>
            </a:pPr>
            <a:r>
              <a:rPr lang="en"/>
              <a:t>Because we need to do One Hot encoding for all the variable (Use this so that we can directly use the name to do One Hot encoding)</a:t>
            </a:r>
            <a:endParaRPr/>
          </a:p>
        </p:txBody>
      </p:sp>
      <p:pic>
        <p:nvPicPr>
          <p:cNvPr id="166" name="Google Shape;166;p27"/>
          <p:cNvPicPr preferRelativeResize="0"/>
          <p:nvPr/>
        </p:nvPicPr>
        <p:blipFill>
          <a:blip r:embed="rId3">
            <a:alphaModFix/>
          </a:blip>
          <a:stretch>
            <a:fillRect/>
          </a:stretch>
        </p:blipFill>
        <p:spPr>
          <a:xfrm>
            <a:off x="726275" y="723900"/>
            <a:ext cx="2247900" cy="369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Scaling</a:t>
            </a:r>
            <a:endParaRPr/>
          </a:p>
        </p:txBody>
      </p:sp>
      <p:sp>
        <p:nvSpPr>
          <p:cNvPr id="172" name="Google Shape;172;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Involved Normalization and Standardization</a:t>
            </a:r>
            <a:endParaRPr/>
          </a:p>
          <a:p>
            <a:pPr indent="-342900" lvl="0" marL="457200" rtl="0" algn="l">
              <a:spcBef>
                <a:spcPts val="0"/>
              </a:spcBef>
              <a:spcAft>
                <a:spcPts val="0"/>
              </a:spcAft>
              <a:buSzPts val="1800"/>
              <a:buChar char="-"/>
            </a:pPr>
            <a:r>
              <a:rPr lang="en"/>
              <a:t>Minmax Scaler (Normalization) </a:t>
            </a:r>
            <a:endParaRPr/>
          </a:p>
          <a:p>
            <a:pPr indent="-317500" lvl="1" marL="914400" rtl="0" algn="l">
              <a:spcBef>
                <a:spcPts val="0"/>
              </a:spcBef>
              <a:spcAft>
                <a:spcPts val="0"/>
              </a:spcAft>
              <a:buSzPts val="1400"/>
              <a:buChar char="-"/>
            </a:pPr>
            <a:r>
              <a:rPr lang="en"/>
              <a:t>MinMaxScaler scales all the data features in the range [0, 1] or else in the range [-1, 1] if there are negative values in the dataset</a:t>
            </a:r>
            <a:endParaRPr/>
          </a:p>
          <a:p>
            <a:pPr indent="-317500" lvl="1" marL="914400" rtl="0" algn="l">
              <a:spcBef>
                <a:spcPts val="0"/>
              </a:spcBef>
              <a:spcAft>
                <a:spcPts val="0"/>
              </a:spcAft>
              <a:buSzPts val="1400"/>
              <a:buChar char="-"/>
            </a:pPr>
            <a:r>
              <a:t/>
            </a:r>
            <a:endParaRPr/>
          </a:p>
          <a:p>
            <a:pPr indent="-342900" lvl="0" marL="457200" rtl="0" algn="l">
              <a:spcBef>
                <a:spcPts val="0"/>
              </a:spcBef>
              <a:spcAft>
                <a:spcPts val="0"/>
              </a:spcAft>
              <a:buSzPts val="1800"/>
              <a:buChar char="-"/>
            </a:pPr>
            <a:r>
              <a:rPr lang="en"/>
              <a:t>Standard Scaler (Standardization)</a:t>
            </a:r>
            <a:endParaRPr/>
          </a:p>
          <a:p>
            <a:pPr indent="-317500" lvl="1" marL="914400" rtl="0" algn="l">
              <a:spcBef>
                <a:spcPts val="0"/>
              </a:spcBef>
              <a:spcAft>
                <a:spcPts val="0"/>
              </a:spcAft>
              <a:buSzPts val="1400"/>
              <a:buChar char="-"/>
            </a:pPr>
            <a:r>
              <a:rPr lang="en"/>
              <a:t>StandardScaler follows Standard Normal Distribution (SND). Therefore, it makes mean = 0 and scales the data to unit variance.’</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idx="1" type="body"/>
          </p:nvPr>
        </p:nvSpPr>
        <p:spPr>
          <a:xfrm>
            <a:off x="311700" y="240700"/>
            <a:ext cx="8520600" cy="78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Only scale for the numerical feature</a:t>
            </a:r>
            <a:endParaRPr sz="1400"/>
          </a:p>
          <a:p>
            <a:pPr indent="-317500" lvl="0" marL="457200" rtl="0" algn="l">
              <a:spcBef>
                <a:spcPts val="0"/>
              </a:spcBef>
              <a:spcAft>
                <a:spcPts val="0"/>
              </a:spcAft>
              <a:buSzPts val="1400"/>
              <a:buChar char="●"/>
            </a:pPr>
            <a:r>
              <a:rPr lang="en" sz="1400"/>
              <a:t>Fit and </a:t>
            </a:r>
            <a:r>
              <a:rPr lang="en" sz="1400"/>
              <a:t>transform the X_train then transform the X_test</a:t>
            </a:r>
            <a:endParaRPr sz="1400"/>
          </a:p>
        </p:txBody>
      </p:sp>
      <p:pic>
        <p:nvPicPr>
          <p:cNvPr id="178" name="Google Shape;178;p29"/>
          <p:cNvPicPr preferRelativeResize="0"/>
          <p:nvPr/>
        </p:nvPicPr>
        <p:blipFill>
          <a:blip r:embed="rId3">
            <a:alphaModFix/>
          </a:blip>
          <a:stretch>
            <a:fillRect/>
          </a:stretch>
        </p:blipFill>
        <p:spPr>
          <a:xfrm>
            <a:off x="152400" y="1422825"/>
            <a:ext cx="4242767" cy="3568276"/>
          </a:xfrm>
          <a:prstGeom prst="rect">
            <a:avLst/>
          </a:prstGeom>
          <a:noFill/>
          <a:ln>
            <a:noFill/>
          </a:ln>
        </p:spPr>
      </p:pic>
      <p:pic>
        <p:nvPicPr>
          <p:cNvPr id="179" name="Google Shape;179;p29"/>
          <p:cNvPicPr preferRelativeResize="0"/>
          <p:nvPr/>
        </p:nvPicPr>
        <p:blipFill>
          <a:blip r:embed="rId4">
            <a:alphaModFix/>
          </a:blip>
          <a:stretch>
            <a:fillRect/>
          </a:stretch>
        </p:blipFill>
        <p:spPr>
          <a:xfrm>
            <a:off x="4914967" y="1346275"/>
            <a:ext cx="4149981" cy="3568274"/>
          </a:xfrm>
          <a:prstGeom prst="rect">
            <a:avLst/>
          </a:prstGeom>
          <a:noFill/>
          <a:ln>
            <a:noFill/>
          </a:ln>
        </p:spPr>
      </p:pic>
      <p:sp>
        <p:nvSpPr>
          <p:cNvPr id="180" name="Google Shape;180;p29"/>
          <p:cNvSpPr txBox="1"/>
          <p:nvPr/>
        </p:nvSpPr>
        <p:spPr>
          <a:xfrm>
            <a:off x="311700" y="1102175"/>
            <a:ext cx="15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Minmax Scaler</a:t>
            </a:r>
            <a:endParaRPr>
              <a:latin typeface="Open Sans"/>
              <a:ea typeface="Open Sans"/>
              <a:cs typeface="Open Sans"/>
              <a:sym typeface="Open Sans"/>
            </a:endParaRPr>
          </a:p>
        </p:txBody>
      </p:sp>
      <p:sp>
        <p:nvSpPr>
          <p:cNvPr id="181" name="Google Shape;181;p29"/>
          <p:cNvSpPr txBox="1"/>
          <p:nvPr/>
        </p:nvSpPr>
        <p:spPr>
          <a:xfrm>
            <a:off x="4991175" y="1102175"/>
            <a:ext cx="15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Standard Scaler</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Transformation</a:t>
            </a:r>
            <a:endParaRPr/>
          </a:p>
        </p:txBody>
      </p:sp>
      <p:sp>
        <p:nvSpPr>
          <p:cNvPr id="187" name="Google Shape;187;p30"/>
          <p:cNvSpPr txBox="1"/>
          <p:nvPr>
            <p:ph idx="1" type="body"/>
          </p:nvPr>
        </p:nvSpPr>
        <p:spPr>
          <a:xfrm>
            <a:off x="3719850" y="327575"/>
            <a:ext cx="4501200" cy="942300"/>
          </a:xfrm>
          <a:prstGeom prst="rect">
            <a:avLst/>
          </a:prstGeom>
        </p:spPr>
        <p:txBody>
          <a:bodyPr anchorCtr="0" anchor="t" bIns="91425" lIns="91425" spcFirstLastPara="1" rIns="91425" wrap="square" tIns="91425">
            <a:normAutofit lnSpcReduction="10000"/>
          </a:bodyPr>
          <a:lstStyle/>
          <a:p>
            <a:pPr indent="-296227" lvl="0" marL="457200" rtl="0" algn="l">
              <a:lnSpc>
                <a:spcPct val="95000"/>
              </a:lnSpc>
              <a:spcBef>
                <a:spcPts val="0"/>
              </a:spcBef>
              <a:spcAft>
                <a:spcPts val="0"/>
              </a:spcAft>
              <a:buSzPts val="1065"/>
              <a:buChar char="-"/>
            </a:pPr>
            <a:r>
              <a:rPr lang="en" sz="1065"/>
              <a:t>The log transformation can be used to make highly skewed distributions less skewed. </a:t>
            </a:r>
            <a:endParaRPr sz="1065"/>
          </a:p>
          <a:p>
            <a:pPr indent="-296227" lvl="0" marL="457200" rtl="0" algn="l">
              <a:lnSpc>
                <a:spcPct val="95000"/>
              </a:lnSpc>
              <a:spcBef>
                <a:spcPts val="0"/>
              </a:spcBef>
              <a:spcAft>
                <a:spcPts val="0"/>
              </a:spcAft>
              <a:buSzPts val="1065"/>
              <a:buChar char="-"/>
            </a:pPr>
            <a:r>
              <a:rPr lang="en" sz="1065"/>
              <a:t>This can be valuable both for making patterns in the data more interpretable and for helping to meet the assumptions of inferential statistics.</a:t>
            </a:r>
            <a:endParaRPr sz="1065"/>
          </a:p>
        </p:txBody>
      </p:sp>
      <p:pic>
        <p:nvPicPr>
          <p:cNvPr id="188" name="Google Shape;188;p30"/>
          <p:cNvPicPr preferRelativeResize="0"/>
          <p:nvPr/>
        </p:nvPicPr>
        <p:blipFill>
          <a:blip r:embed="rId3">
            <a:alphaModFix/>
          </a:blip>
          <a:stretch>
            <a:fillRect/>
          </a:stretch>
        </p:blipFill>
        <p:spPr>
          <a:xfrm>
            <a:off x="428538" y="1616074"/>
            <a:ext cx="3827825" cy="1911350"/>
          </a:xfrm>
          <a:prstGeom prst="rect">
            <a:avLst/>
          </a:prstGeom>
          <a:noFill/>
          <a:ln>
            <a:noFill/>
          </a:ln>
        </p:spPr>
      </p:pic>
      <p:sp>
        <p:nvSpPr>
          <p:cNvPr id="189" name="Google Shape;189;p30"/>
          <p:cNvSpPr/>
          <p:nvPr/>
        </p:nvSpPr>
        <p:spPr>
          <a:xfrm>
            <a:off x="2296525" y="2464638"/>
            <a:ext cx="642900" cy="21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1576775" y="2464650"/>
            <a:ext cx="642900" cy="21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3719850" y="2464638"/>
            <a:ext cx="642900" cy="21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0"/>
          <p:cNvPicPr preferRelativeResize="0"/>
          <p:nvPr/>
        </p:nvPicPr>
        <p:blipFill>
          <a:blip r:embed="rId4">
            <a:alphaModFix/>
          </a:blip>
          <a:stretch>
            <a:fillRect/>
          </a:stretch>
        </p:blipFill>
        <p:spPr>
          <a:xfrm>
            <a:off x="4572000" y="1670216"/>
            <a:ext cx="3424950" cy="1169382"/>
          </a:xfrm>
          <a:prstGeom prst="rect">
            <a:avLst/>
          </a:prstGeom>
          <a:noFill/>
          <a:ln>
            <a:noFill/>
          </a:ln>
        </p:spPr>
      </p:pic>
      <p:pic>
        <p:nvPicPr>
          <p:cNvPr id="193" name="Google Shape;193;p30"/>
          <p:cNvPicPr preferRelativeResize="0"/>
          <p:nvPr/>
        </p:nvPicPr>
        <p:blipFill>
          <a:blip r:embed="rId5">
            <a:alphaModFix/>
          </a:blip>
          <a:stretch>
            <a:fillRect/>
          </a:stretch>
        </p:blipFill>
        <p:spPr>
          <a:xfrm>
            <a:off x="4571993" y="2839591"/>
            <a:ext cx="1674480" cy="633700"/>
          </a:xfrm>
          <a:prstGeom prst="rect">
            <a:avLst/>
          </a:prstGeom>
          <a:noFill/>
          <a:ln>
            <a:noFill/>
          </a:ln>
        </p:spPr>
      </p:pic>
      <p:sp>
        <p:nvSpPr>
          <p:cNvPr id="194" name="Google Shape;194;p30"/>
          <p:cNvSpPr txBox="1"/>
          <p:nvPr>
            <p:ph idx="1" type="body"/>
          </p:nvPr>
        </p:nvSpPr>
        <p:spPr>
          <a:xfrm>
            <a:off x="428550" y="3730900"/>
            <a:ext cx="8520600" cy="876900"/>
          </a:xfrm>
          <a:prstGeom prst="rect">
            <a:avLst/>
          </a:prstGeom>
        </p:spPr>
        <p:txBody>
          <a:bodyPr anchorCtr="0" anchor="t" bIns="91425" lIns="91425" spcFirstLastPara="1" rIns="91425" wrap="square" tIns="91425">
            <a:normAutofit fontScale="25000" lnSpcReduction="20000"/>
          </a:bodyPr>
          <a:lstStyle/>
          <a:p>
            <a:pPr indent="-298450" lvl="0" marL="457200" rtl="0" algn="l">
              <a:lnSpc>
                <a:spcPct val="105000"/>
              </a:lnSpc>
              <a:spcBef>
                <a:spcPts val="0"/>
              </a:spcBef>
              <a:spcAft>
                <a:spcPts val="0"/>
              </a:spcAft>
              <a:buSzPct val="100000"/>
              <a:buChar char="-"/>
            </a:pPr>
            <a:r>
              <a:rPr lang="en" sz="4400"/>
              <a:t>As the graph shown above it shows that only the age feature is normally distributed and others are right skewed graph. </a:t>
            </a:r>
            <a:endParaRPr sz="4400"/>
          </a:p>
          <a:p>
            <a:pPr indent="-298450" lvl="0" marL="457200" rtl="0" algn="l">
              <a:lnSpc>
                <a:spcPct val="105000"/>
              </a:lnSpc>
              <a:spcBef>
                <a:spcPts val="0"/>
              </a:spcBef>
              <a:spcAft>
                <a:spcPts val="0"/>
              </a:spcAft>
              <a:buSzPct val="100000"/>
              <a:buChar char="-"/>
            </a:pPr>
            <a:r>
              <a:rPr lang="en" sz="4400"/>
              <a:t>In our program, there exist negative value and zero value in the particular feature. </a:t>
            </a:r>
            <a:endParaRPr sz="4400"/>
          </a:p>
          <a:p>
            <a:pPr indent="-298450" lvl="0" marL="457200" rtl="0" algn="l">
              <a:lnSpc>
                <a:spcPct val="105000"/>
              </a:lnSpc>
              <a:spcBef>
                <a:spcPts val="0"/>
              </a:spcBef>
              <a:spcAft>
                <a:spcPts val="0"/>
              </a:spcAft>
              <a:buSzPct val="100000"/>
              <a:buChar char="-"/>
            </a:pPr>
            <a:r>
              <a:rPr lang="en" sz="4400"/>
              <a:t>To move the others feature to more normal distributed, we apply log transformation but there exist the negative value and zero value in some feature. </a:t>
            </a:r>
            <a:endParaRPr sz="4400"/>
          </a:p>
          <a:p>
            <a:pPr indent="-298450" lvl="0" marL="457200" rtl="0" algn="l">
              <a:lnSpc>
                <a:spcPct val="105000"/>
              </a:lnSpc>
              <a:spcBef>
                <a:spcPts val="0"/>
              </a:spcBef>
              <a:spcAft>
                <a:spcPts val="0"/>
              </a:spcAft>
              <a:buSzPct val="100000"/>
              <a:buChar char="-"/>
            </a:pPr>
            <a:r>
              <a:rPr lang="en" sz="4400"/>
              <a:t>So, to handling negative values and zero values, add a constant value to the data prior to applying the log transform.</a:t>
            </a:r>
            <a:endParaRPr sz="4400"/>
          </a:p>
          <a:p>
            <a:pPr indent="0" lvl="0" marL="0" rtl="0" algn="l">
              <a:lnSpc>
                <a:spcPct val="105000"/>
              </a:lnSpc>
              <a:spcBef>
                <a:spcPts val="1200"/>
              </a:spcBef>
              <a:spcAft>
                <a:spcPts val="1200"/>
              </a:spcAft>
              <a:buSzPct val="67073"/>
              <a:buNone/>
            </a:pPr>
            <a:r>
              <a:t/>
            </a:r>
            <a:endParaRPr sz="1025"/>
          </a:p>
        </p:txBody>
      </p:sp>
      <p:pic>
        <p:nvPicPr>
          <p:cNvPr id="195" name="Google Shape;195;p30"/>
          <p:cNvPicPr preferRelativeResize="0"/>
          <p:nvPr/>
        </p:nvPicPr>
        <p:blipFill>
          <a:blip r:embed="rId6">
            <a:alphaModFix/>
          </a:blip>
          <a:stretch>
            <a:fillRect/>
          </a:stretch>
        </p:blipFill>
        <p:spPr>
          <a:xfrm>
            <a:off x="2728375" y="4696100"/>
            <a:ext cx="2819400" cy="2857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31"/>
          <p:cNvSpPr txBox="1"/>
          <p:nvPr/>
        </p:nvSpPr>
        <p:spPr>
          <a:xfrm>
            <a:off x="311700" y="1454275"/>
            <a:ext cx="7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Graph below shows that the distribution of the feature has improve to the normal: </a:t>
            </a:r>
            <a:endParaRPr>
              <a:latin typeface="Open Sans"/>
              <a:ea typeface="Open Sans"/>
              <a:cs typeface="Open Sans"/>
              <a:sym typeface="Open Sans"/>
            </a:endParaRPr>
          </a:p>
        </p:txBody>
      </p:sp>
      <p:pic>
        <p:nvPicPr>
          <p:cNvPr id="202" name="Google Shape;202;p31"/>
          <p:cNvPicPr preferRelativeResize="0"/>
          <p:nvPr/>
        </p:nvPicPr>
        <p:blipFill>
          <a:blip r:embed="rId3">
            <a:alphaModFix/>
          </a:blip>
          <a:stretch>
            <a:fillRect/>
          </a:stretch>
        </p:blipFill>
        <p:spPr>
          <a:xfrm>
            <a:off x="228600" y="2051275"/>
            <a:ext cx="8839201" cy="12898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Term Deposit</a:t>
            </a:r>
            <a:endParaRPr/>
          </a:p>
          <a:p>
            <a:pPr indent="-342900" lvl="0" marL="457200" rtl="0" algn="l">
              <a:spcBef>
                <a:spcPts val="0"/>
              </a:spcBef>
              <a:spcAft>
                <a:spcPts val="0"/>
              </a:spcAft>
              <a:buSzPts val="1800"/>
              <a:buChar char="-"/>
            </a:pPr>
            <a:r>
              <a:rPr lang="en"/>
              <a:t>Telephonic marketing</a:t>
            </a:r>
            <a:endParaRPr/>
          </a:p>
          <a:p>
            <a:pPr indent="-342900" lvl="0" marL="457200" rtl="0" algn="l">
              <a:spcBef>
                <a:spcPts val="0"/>
              </a:spcBef>
              <a:spcAft>
                <a:spcPts val="0"/>
              </a:spcAft>
              <a:buSzPts val="1800"/>
              <a:buChar char="-"/>
            </a:pPr>
            <a:r>
              <a:rPr lang="en"/>
              <a:t>to determine and classify the clients who are most likely to subscribe or convert funds to a term deposit from the existing client base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idx="1" type="body"/>
          </p:nvPr>
        </p:nvSpPr>
        <p:spPr>
          <a:xfrm>
            <a:off x="311700" y="173325"/>
            <a:ext cx="8520600" cy="54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Over-sampling using SMOTE since the data is unbalanced</a:t>
            </a:r>
            <a:endParaRPr/>
          </a:p>
        </p:txBody>
      </p:sp>
      <p:pic>
        <p:nvPicPr>
          <p:cNvPr id="208" name="Google Shape;208;p32"/>
          <p:cNvPicPr preferRelativeResize="0"/>
          <p:nvPr/>
        </p:nvPicPr>
        <p:blipFill>
          <a:blip r:embed="rId3">
            <a:alphaModFix/>
          </a:blip>
          <a:stretch>
            <a:fillRect/>
          </a:stretch>
        </p:blipFill>
        <p:spPr>
          <a:xfrm>
            <a:off x="2062175" y="1084525"/>
            <a:ext cx="5105400" cy="1666875"/>
          </a:xfrm>
          <a:prstGeom prst="rect">
            <a:avLst/>
          </a:prstGeom>
          <a:noFill/>
          <a:ln>
            <a:noFill/>
          </a:ln>
        </p:spPr>
      </p:pic>
      <p:sp>
        <p:nvSpPr>
          <p:cNvPr id="209" name="Google Shape;209;p32"/>
          <p:cNvSpPr txBox="1"/>
          <p:nvPr>
            <p:ph idx="1" type="body"/>
          </p:nvPr>
        </p:nvSpPr>
        <p:spPr>
          <a:xfrm>
            <a:off x="259500" y="3486825"/>
            <a:ext cx="8625000" cy="111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600">
                <a:solidFill>
                  <a:srgbClr val="292929"/>
                </a:solidFill>
                <a:highlight>
                  <a:srgbClr val="FFFFFF"/>
                </a:highlight>
              </a:rPr>
              <a:t>Now we have a perfect balanced data!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177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215" name="Google Shape;215;p33"/>
          <p:cNvSpPr txBox="1"/>
          <p:nvPr>
            <p:ph idx="1" type="body"/>
          </p:nvPr>
        </p:nvSpPr>
        <p:spPr>
          <a:xfrm>
            <a:off x="311700" y="884525"/>
            <a:ext cx="8520600" cy="48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a:t>
            </a:r>
            <a:endParaRPr/>
          </a:p>
        </p:txBody>
      </p:sp>
      <p:pic>
        <p:nvPicPr>
          <p:cNvPr id="216" name="Google Shape;216;p33"/>
          <p:cNvPicPr preferRelativeResize="0"/>
          <p:nvPr/>
        </p:nvPicPr>
        <p:blipFill>
          <a:blip r:embed="rId3">
            <a:alphaModFix/>
          </a:blip>
          <a:stretch>
            <a:fillRect/>
          </a:stretch>
        </p:blipFill>
        <p:spPr>
          <a:xfrm>
            <a:off x="4239698" y="2180000"/>
            <a:ext cx="4703075" cy="1881225"/>
          </a:xfrm>
          <a:prstGeom prst="rect">
            <a:avLst/>
          </a:prstGeom>
          <a:noFill/>
          <a:ln>
            <a:noFill/>
          </a:ln>
        </p:spPr>
      </p:pic>
      <p:pic>
        <p:nvPicPr>
          <p:cNvPr id="217" name="Google Shape;217;p33"/>
          <p:cNvPicPr preferRelativeResize="0"/>
          <p:nvPr/>
        </p:nvPicPr>
        <p:blipFill>
          <a:blip r:embed="rId4">
            <a:alphaModFix/>
          </a:blip>
          <a:stretch>
            <a:fillRect/>
          </a:stretch>
        </p:blipFill>
        <p:spPr>
          <a:xfrm>
            <a:off x="205975" y="1680355"/>
            <a:ext cx="4033725" cy="28316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a:t>
            </a:r>
            <a:endParaRPr/>
          </a:p>
        </p:txBody>
      </p:sp>
      <p:pic>
        <p:nvPicPr>
          <p:cNvPr id="223" name="Google Shape;223;p34"/>
          <p:cNvPicPr preferRelativeResize="0"/>
          <p:nvPr/>
        </p:nvPicPr>
        <p:blipFill>
          <a:blip r:embed="rId3">
            <a:alphaModFix/>
          </a:blip>
          <a:stretch>
            <a:fillRect/>
          </a:stretch>
        </p:blipFill>
        <p:spPr>
          <a:xfrm>
            <a:off x="4572000" y="1358112"/>
            <a:ext cx="4502925" cy="2427285"/>
          </a:xfrm>
          <a:prstGeom prst="rect">
            <a:avLst/>
          </a:prstGeom>
          <a:noFill/>
          <a:ln>
            <a:noFill/>
          </a:ln>
        </p:spPr>
      </p:pic>
      <p:pic>
        <p:nvPicPr>
          <p:cNvPr id="224" name="Google Shape;224;p34"/>
          <p:cNvPicPr preferRelativeResize="0"/>
          <p:nvPr/>
        </p:nvPicPr>
        <p:blipFill>
          <a:blip r:embed="rId4">
            <a:alphaModFix/>
          </a:blip>
          <a:stretch>
            <a:fillRect/>
          </a:stretch>
        </p:blipFill>
        <p:spPr>
          <a:xfrm>
            <a:off x="130975" y="1076475"/>
            <a:ext cx="4267200" cy="29905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a:t>
            </a:r>
            <a:endParaRPr/>
          </a:p>
        </p:txBody>
      </p:sp>
      <p:pic>
        <p:nvPicPr>
          <p:cNvPr id="230" name="Google Shape;230;p35"/>
          <p:cNvPicPr preferRelativeResize="0"/>
          <p:nvPr/>
        </p:nvPicPr>
        <p:blipFill>
          <a:blip r:embed="rId3">
            <a:alphaModFix/>
          </a:blip>
          <a:stretch>
            <a:fillRect/>
          </a:stretch>
        </p:blipFill>
        <p:spPr>
          <a:xfrm>
            <a:off x="4625575" y="1388738"/>
            <a:ext cx="4471975" cy="2366036"/>
          </a:xfrm>
          <a:prstGeom prst="rect">
            <a:avLst/>
          </a:prstGeom>
          <a:noFill/>
          <a:ln>
            <a:noFill/>
          </a:ln>
        </p:spPr>
      </p:pic>
      <p:pic>
        <p:nvPicPr>
          <p:cNvPr id="231" name="Google Shape;231;p35"/>
          <p:cNvPicPr preferRelativeResize="0"/>
          <p:nvPr/>
        </p:nvPicPr>
        <p:blipFill>
          <a:blip r:embed="rId4">
            <a:alphaModFix/>
          </a:blip>
          <a:stretch>
            <a:fillRect/>
          </a:stretch>
        </p:blipFill>
        <p:spPr>
          <a:xfrm>
            <a:off x="163100" y="1055550"/>
            <a:ext cx="4320775" cy="30324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Log Transformed Data</a:t>
            </a:r>
            <a:endParaRPr/>
          </a:p>
        </p:txBody>
      </p:sp>
      <p:pic>
        <p:nvPicPr>
          <p:cNvPr id="237" name="Google Shape;237;p36"/>
          <p:cNvPicPr preferRelativeResize="0"/>
          <p:nvPr/>
        </p:nvPicPr>
        <p:blipFill>
          <a:blip r:embed="rId3">
            <a:alphaModFix/>
          </a:blip>
          <a:stretch>
            <a:fillRect/>
          </a:stretch>
        </p:blipFill>
        <p:spPr>
          <a:xfrm>
            <a:off x="4674150" y="1388274"/>
            <a:ext cx="4422250" cy="2366950"/>
          </a:xfrm>
          <a:prstGeom prst="rect">
            <a:avLst/>
          </a:prstGeom>
          <a:noFill/>
          <a:ln>
            <a:noFill/>
          </a:ln>
        </p:spPr>
      </p:pic>
      <p:pic>
        <p:nvPicPr>
          <p:cNvPr id="238" name="Google Shape;238;p36"/>
          <p:cNvPicPr preferRelativeResize="0"/>
          <p:nvPr/>
        </p:nvPicPr>
        <p:blipFill>
          <a:blip r:embed="rId4">
            <a:alphaModFix/>
          </a:blip>
          <a:stretch>
            <a:fillRect/>
          </a:stretch>
        </p:blipFill>
        <p:spPr>
          <a:xfrm>
            <a:off x="202650" y="1065688"/>
            <a:ext cx="4369350" cy="30121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Log Transformation</a:t>
            </a:r>
            <a:endParaRPr/>
          </a:p>
        </p:txBody>
      </p:sp>
      <p:pic>
        <p:nvPicPr>
          <p:cNvPr id="244" name="Google Shape;244;p37"/>
          <p:cNvPicPr preferRelativeResize="0"/>
          <p:nvPr/>
        </p:nvPicPr>
        <p:blipFill>
          <a:blip r:embed="rId3">
            <a:alphaModFix/>
          </a:blip>
          <a:stretch>
            <a:fillRect/>
          </a:stretch>
        </p:blipFill>
        <p:spPr>
          <a:xfrm>
            <a:off x="4232675" y="1390337"/>
            <a:ext cx="4807750" cy="2362825"/>
          </a:xfrm>
          <a:prstGeom prst="rect">
            <a:avLst/>
          </a:prstGeom>
          <a:noFill/>
          <a:ln>
            <a:noFill/>
          </a:ln>
        </p:spPr>
      </p:pic>
      <p:pic>
        <p:nvPicPr>
          <p:cNvPr id="245" name="Google Shape;245;p37"/>
          <p:cNvPicPr preferRelativeResize="0"/>
          <p:nvPr/>
        </p:nvPicPr>
        <p:blipFill>
          <a:blip r:embed="rId4">
            <a:alphaModFix/>
          </a:blip>
          <a:stretch>
            <a:fillRect/>
          </a:stretch>
        </p:blipFill>
        <p:spPr>
          <a:xfrm>
            <a:off x="163125" y="1216363"/>
            <a:ext cx="3927875" cy="27107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a:t>
            </a:r>
            <a:endParaRPr/>
          </a:p>
        </p:txBody>
      </p:sp>
      <p:pic>
        <p:nvPicPr>
          <p:cNvPr id="251" name="Google Shape;251;p38"/>
          <p:cNvPicPr preferRelativeResize="0"/>
          <p:nvPr/>
        </p:nvPicPr>
        <p:blipFill>
          <a:blip r:embed="rId3">
            <a:alphaModFix/>
          </a:blip>
          <a:stretch>
            <a:fillRect/>
          </a:stretch>
        </p:blipFill>
        <p:spPr>
          <a:xfrm>
            <a:off x="4387675" y="1372775"/>
            <a:ext cx="4573225" cy="2397950"/>
          </a:xfrm>
          <a:prstGeom prst="rect">
            <a:avLst/>
          </a:prstGeom>
          <a:noFill/>
          <a:ln>
            <a:noFill/>
          </a:ln>
        </p:spPr>
      </p:pic>
      <p:pic>
        <p:nvPicPr>
          <p:cNvPr id="252" name="Google Shape;252;p38"/>
          <p:cNvPicPr preferRelativeResize="0"/>
          <p:nvPr/>
        </p:nvPicPr>
        <p:blipFill>
          <a:blip r:embed="rId4">
            <a:alphaModFix/>
          </a:blip>
          <a:stretch>
            <a:fillRect/>
          </a:stretch>
        </p:blipFill>
        <p:spPr>
          <a:xfrm>
            <a:off x="109550" y="1148925"/>
            <a:ext cx="4082875" cy="2845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idx="1" type="body"/>
          </p:nvPr>
        </p:nvSpPr>
        <p:spPr>
          <a:xfrm>
            <a:off x="247425" y="30192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SMOTE</a:t>
            </a:r>
            <a:endParaRPr/>
          </a:p>
        </p:txBody>
      </p:sp>
      <p:pic>
        <p:nvPicPr>
          <p:cNvPr id="258" name="Google Shape;258;p39"/>
          <p:cNvPicPr preferRelativeResize="0"/>
          <p:nvPr/>
        </p:nvPicPr>
        <p:blipFill>
          <a:blip r:embed="rId3">
            <a:alphaModFix/>
          </a:blip>
          <a:stretch>
            <a:fillRect/>
          </a:stretch>
        </p:blipFill>
        <p:spPr>
          <a:xfrm>
            <a:off x="4323400" y="1338862"/>
            <a:ext cx="4628926" cy="2465775"/>
          </a:xfrm>
          <a:prstGeom prst="rect">
            <a:avLst/>
          </a:prstGeom>
          <a:noFill/>
          <a:ln>
            <a:noFill/>
          </a:ln>
        </p:spPr>
      </p:pic>
      <p:pic>
        <p:nvPicPr>
          <p:cNvPr id="259" name="Google Shape;259;p39"/>
          <p:cNvPicPr preferRelativeResize="0"/>
          <p:nvPr/>
        </p:nvPicPr>
        <p:blipFill>
          <a:blip r:embed="rId4">
            <a:alphaModFix/>
          </a:blip>
          <a:stretch>
            <a:fillRect/>
          </a:stretch>
        </p:blipFill>
        <p:spPr>
          <a:xfrm>
            <a:off x="152400" y="1198650"/>
            <a:ext cx="4018600" cy="27461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idx="1" type="body"/>
          </p:nvPr>
        </p:nvSpPr>
        <p:spPr>
          <a:xfrm>
            <a:off x="268825"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SMOTE</a:t>
            </a:r>
            <a:endParaRPr/>
          </a:p>
        </p:txBody>
      </p:sp>
      <p:pic>
        <p:nvPicPr>
          <p:cNvPr id="265" name="Google Shape;265;p40"/>
          <p:cNvPicPr preferRelativeResize="0"/>
          <p:nvPr/>
        </p:nvPicPr>
        <p:blipFill>
          <a:blip r:embed="rId3">
            <a:alphaModFix/>
          </a:blip>
          <a:stretch>
            <a:fillRect/>
          </a:stretch>
        </p:blipFill>
        <p:spPr>
          <a:xfrm>
            <a:off x="4452675" y="1381724"/>
            <a:ext cx="4571100" cy="2380050"/>
          </a:xfrm>
          <a:prstGeom prst="rect">
            <a:avLst/>
          </a:prstGeom>
          <a:noFill/>
          <a:ln>
            <a:noFill/>
          </a:ln>
        </p:spPr>
      </p:pic>
      <p:pic>
        <p:nvPicPr>
          <p:cNvPr id="266" name="Google Shape;266;p40"/>
          <p:cNvPicPr preferRelativeResize="0"/>
          <p:nvPr/>
        </p:nvPicPr>
        <p:blipFill>
          <a:blip r:embed="rId4">
            <a:alphaModFix/>
          </a:blip>
          <a:stretch>
            <a:fillRect/>
          </a:stretch>
        </p:blipFill>
        <p:spPr>
          <a:xfrm>
            <a:off x="268825" y="1119563"/>
            <a:ext cx="4147875" cy="29043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idx="1" type="body"/>
          </p:nvPr>
        </p:nvSpPr>
        <p:spPr>
          <a:xfrm>
            <a:off x="311700"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SMOTE</a:t>
            </a:r>
            <a:endParaRPr/>
          </a:p>
        </p:txBody>
      </p:sp>
      <p:pic>
        <p:nvPicPr>
          <p:cNvPr id="272" name="Google Shape;272;p41"/>
          <p:cNvPicPr preferRelativeResize="0"/>
          <p:nvPr/>
        </p:nvPicPr>
        <p:blipFill>
          <a:blip r:embed="rId3">
            <a:alphaModFix/>
          </a:blip>
          <a:stretch>
            <a:fillRect/>
          </a:stretch>
        </p:blipFill>
        <p:spPr>
          <a:xfrm>
            <a:off x="4386175" y="1425187"/>
            <a:ext cx="4639000" cy="2293125"/>
          </a:xfrm>
          <a:prstGeom prst="rect">
            <a:avLst/>
          </a:prstGeom>
          <a:noFill/>
          <a:ln>
            <a:noFill/>
          </a:ln>
        </p:spPr>
      </p:pic>
      <p:pic>
        <p:nvPicPr>
          <p:cNvPr id="273" name="Google Shape;273;p41"/>
          <p:cNvPicPr preferRelativeResize="0"/>
          <p:nvPr/>
        </p:nvPicPr>
        <p:blipFill>
          <a:blip r:embed="rId4">
            <a:alphaModFix/>
          </a:blip>
          <a:stretch>
            <a:fillRect/>
          </a:stretch>
        </p:blipFill>
        <p:spPr>
          <a:xfrm>
            <a:off x="152400" y="1183738"/>
            <a:ext cx="4081375" cy="27759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Pre-processing</a:t>
            </a:r>
            <a:endParaRPr/>
          </a:p>
          <a:p>
            <a:pPr indent="-342900" lvl="0" marL="457200" rtl="0" algn="l">
              <a:spcBef>
                <a:spcPts val="0"/>
              </a:spcBef>
              <a:spcAft>
                <a:spcPts val="0"/>
              </a:spcAft>
              <a:buSzPts val="1800"/>
              <a:buChar char="-"/>
            </a:pPr>
            <a:r>
              <a:rPr lang="en"/>
              <a:t>Logistic Regression Models</a:t>
            </a:r>
            <a:endParaRPr/>
          </a:p>
          <a:p>
            <a:pPr indent="-342900" lvl="0" marL="457200" rtl="0" algn="l">
              <a:spcBef>
                <a:spcPts val="0"/>
              </a:spcBef>
              <a:spcAft>
                <a:spcPts val="0"/>
              </a:spcAft>
              <a:buSzPts val="1800"/>
              <a:buChar char="-"/>
            </a:pPr>
            <a:r>
              <a:rPr lang="en"/>
              <a:t>K-Nearest Neighbour</a:t>
            </a:r>
            <a:endParaRPr/>
          </a:p>
          <a:p>
            <a:pPr indent="-342900" lvl="0" marL="457200" rtl="0" algn="l">
              <a:spcBef>
                <a:spcPts val="0"/>
              </a:spcBef>
              <a:spcAft>
                <a:spcPts val="0"/>
              </a:spcAft>
              <a:buSzPts val="1800"/>
              <a:buChar char="-"/>
            </a:pPr>
            <a:r>
              <a:rPr lang="en"/>
              <a:t>Decision Trees</a:t>
            </a:r>
            <a:endParaRPr/>
          </a:p>
          <a:p>
            <a:pPr indent="-342900" lvl="0" marL="457200" rtl="0" algn="l">
              <a:spcBef>
                <a:spcPts val="0"/>
              </a:spcBef>
              <a:spcAft>
                <a:spcPts val="0"/>
              </a:spcAft>
              <a:buSzPts val="1800"/>
              <a:buChar char="-"/>
            </a:pPr>
            <a:r>
              <a:rPr lang="en"/>
              <a:t>Random Forest</a:t>
            </a:r>
            <a:endParaRPr/>
          </a:p>
          <a:p>
            <a:pPr indent="-342900" lvl="0" marL="457200" rtl="0" algn="l">
              <a:spcBef>
                <a:spcPts val="0"/>
              </a:spcBef>
              <a:spcAft>
                <a:spcPts val="0"/>
              </a:spcAft>
              <a:buSzPts val="1800"/>
              <a:buChar char="-"/>
            </a:pPr>
            <a:r>
              <a:rPr lang="en"/>
              <a:t>Support Vector Machine (SVM)</a:t>
            </a:r>
            <a:endParaRPr/>
          </a:p>
          <a:p>
            <a:pPr indent="-342900" lvl="0" marL="457200" rtl="0" algn="l">
              <a:spcBef>
                <a:spcPts val="0"/>
              </a:spcBef>
              <a:spcAft>
                <a:spcPts val="0"/>
              </a:spcAft>
              <a:buSzPts val="1800"/>
              <a:buChar char="-"/>
            </a:pPr>
            <a:r>
              <a:rPr lang="en"/>
              <a:t>Multinomial Naive Bayes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idx="1" type="body"/>
          </p:nvPr>
        </p:nvSpPr>
        <p:spPr>
          <a:xfrm>
            <a:off x="311700" y="289325"/>
            <a:ext cx="8520600" cy="52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 + log transformation+ SMOTE</a:t>
            </a:r>
            <a:endParaRPr/>
          </a:p>
        </p:txBody>
      </p:sp>
      <p:pic>
        <p:nvPicPr>
          <p:cNvPr id="279" name="Google Shape;279;p42"/>
          <p:cNvPicPr preferRelativeResize="0"/>
          <p:nvPr/>
        </p:nvPicPr>
        <p:blipFill>
          <a:blip r:embed="rId3">
            <a:alphaModFix/>
          </a:blip>
          <a:stretch>
            <a:fillRect/>
          </a:stretch>
        </p:blipFill>
        <p:spPr>
          <a:xfrm>
            <a:off x="4281750" y="1433513"/>
            <a:ext cx="4605075" cy="2276475"/>
          </a:xfrm>
          <a:prstGeom prst="rect">
            <a:avLst/>
          </a:prstGeom>
          <a:noFill/>
          <a:ln>
            <a:noFill/>
          </a:ln>
        </p:spPr>
      </p:pic>
      <p:pic>
        <p:nvPicPr>
          <p:cNvPr id="280" name="Google Shape;280;p42"/>
          <p:cNvPicPr preferRelativeResize="0"/>
          <p:nvPr/>
        </p:nvPicPr>
        <p:blipFill>
          <a:blip r:embed="rId4">
            <a:alphaModFix/>
          </a:blip>
          <a:stretch>
            <a:fillRect/>
          </a:stretch>
        </p:blipFill>
        <p:spPr>
          <a:xfrm>
            <a:off x="141675" y="1200113"/>
            <a:ext cx="3976950" cy="27432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a:t>
            </a:r>
            <a:endParaRPr/>
          </a:p>
        </p:txBody>
      </p:sp>
      <p:pic>
        <p:nvPicPr>
          <p:cNvPr id="286" name="Google Shape;286;p43"/>
          <p:cNvPicPr preferRelativeResize="0"/>
          <p:nvPr/>
        </p:nvPicPr>
        <p:blipFill>
          <a:blip r:embed="rId3">
            <a:alphaModFix/>
          </a:blip>
          <a:stretch>
            <a:fillRect/>
          </a:stretch>
        </p:blipFill>
        <p:spPr>
          <a:xfrm>
            <a:off x="4572000" y="1358112"/>
            <a:ext cx="4502925" cy="2427285"/>
          </a:xfrm>
          <a:prstGeom prst="rect">
            <a:avLst/>
          </a:prstGeom>
          <a:noFill/>
          <a:ln>
            <a:noFill/>
          </a:ln>
        </p:spPr>
      </p:pic>
      <p:pic>
        <p:nvPicPr>
          <p:cNvPr id="287" name="Google Shape;287;p43"/>
          <p:cNvPicPr preferRelativeResize="0"/>
          <p:nvPr/>
        </p:nvPicPr>
        <p:blipFill>
          <a:blip r:embed="rId4">
            <a:alphaModFix/>
          </a:blip>
          <a:stretch>
            <a:fillRect/>
          </a:stretch>
        </p:blipFill>
        <p:spPr>
          <a:xfrm>
            <a:off x="130975" y="1076475"/>
            <a:ext cx="4267200" cy="29905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a:t>
            </a:r>
            <a:endParaRPr/>
          </a:p>
        </p:txBody>
      </p:sp>
      <p:pic>
        <p:nvPicPr>
          <p:cNvPr id="293" name="Google Shape;293;p44"/>
          <p:cNvPicPr preferRelativeResize="0"/>
          <p:nvPr/>
        </p:nvPicPr>
        <p:blipFill>
          <a:blip r:embed="rId3">
            <a:alphaModFix/>
          </a:blip>
          <a:stretch>
            <a:fillRect/>
          </a:stretch>
        </p:blipFill>
        <p:spPr>
          <a:xfrm>
            <a:off x="4625575" y="1388738"/>
            <a:ext cx="4471975" cy="2366036"/>
          </a:xfrm>
          <a:prstGeom prst="rect">
            <a:avLst/>
          </a:prstGeom>
          <a:noFill/>
          <a:ln>
            <a:noFill/>
          </a:ln>
        </p:spPr>
      </p:pic>
      <p:pic>
        <p:nvPicPr>
          <p:cNvPr id="294" name="Google Shape;294;p44"/>
          <p:cNvPicPr preferRelativeResize="0"/>
          <p:nvPr/>
        </p:nvPicPr>
        <p:blipFill>
          <a:blip r:embed="rId4">
            <a:alphaModFix/>
          </a:blip>
          <a:stretch>
            <a:fillRect/>
          </a:stretch>
        </p:blipFill>
        <p:spPr>
          <a:xfrm>
            <a:off x="163100" y="1055550"/>
            <a:ext cx="4320775" cy="30324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Log Transformed Data</a:t>
            </a:r>
            <a:endParaRPr/>
          </a:p>
        </p:txBody>
      </p:sp>
      <p:pic>
        <p:nvPicPr>
          <p:cNvPr id="300" name="Google Shape;300;p45"/>
          <p:cNvPicPr preferRelativeResize="0"/>
          <p:nvPr/>
        </p:nvPicPr>
        <p:blipFill>
          <a:blip r:embed="rId3">
            <a:alphaModFix/>
          </a:blip>
          <a:stretch>
            <a:fillRect/>
          </a:stretch>
        </p:blipFill>
        <p:spPr>
          <a:xfrm>
            <a:off x="4674150" y="1388274"/>
            <a:ext cx="4422250" cy="2366950"/>
          </a:xfrm>
          <a:prstGeom prst="rect">
            <a:avLst/>
          </a:prstGeom>
          <a:noFill/>
          <a:ln>
            <a:noFill/>
          </a:ln>
        </p:spPr>
      </p:pic>
      <p:pic>
        <p:nvPicPr>
          <p:cNvPr id="301" name="Google Shape;301;p45"/>
          <p:cNvPicPr preferRelativeResize="0"/>
          <p:nvPr/>
        </p:nvPicPr>
        <p:blipFill>
          <a:blip r:embed="rId4">
            <a:alphaModFix/>
          </a:blip>
          <a:stretch>
            <a:fillRect/>
          </a:stretch>
        </p:blipFill>
        <p:spPr>
          <a:xfrm>
            <a:off x="202650" y="1065688"/>
            <a:ext cx="4369350" cy="30121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Log Transformation</a:t>
            </a:r>
            <a:endParaRPr/>
          </a:p>
        </p:txBody>
      </p:sp>
      <p:pic>
        <p:nvPicPr>
          <p:cNvPr id="307" name="Google Shape;307;p46"/>
          <p:cNvPicPr preferRelativeResize="0"/>
          <p:nvPr/>
        </p:nvPicPr>
        <p:blipFill>
          <a:blip r:embed="rId3">
            <a:alphaModFix/>
          </a:blip>
          <a:stretch>
            <a:fillRect/>
          </a:stretch>
        </p:blipFill>
        <p:spPr>
          <a:xfrm>
            <a:off x="4232675" y="1390337"/>
            <a:ext cx="4807750" cy="2362825"/>
          </a:xfrm>
          <a:prstGeom prst="rect">
            <a:avLst/>
          </a:prstGeom>
          <a:noFill/>
          <a:ln>
            <a:noFill/>
          </a:ln>
        </p:spPr>
      </p:pic>
      <p:pic>
        <p:nvPicPr>
          <p:cNvPr id="308" name="Google Shape;308;p46"/>
          <p:cNvPicPr preferRelativeResize="0"/>
          <p:nvPr/>
        </p:nvPicPr>
        <p:blipFill>
          <a:blip r:embed="rId4">
            <a:alphaModFix/>
          </a:blip>
          <a:stretch>
            <a:fillRect/>
          </a:stretch>
        </p:blipFill>
        <p:spPr>
          <a:xfrm>
            <a:off x="163125" y="1216363"/>
            <a:ext cx="3927875" cy="27107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a:t>
            </a:r>
            <a:endParaRPr/>
          </a:p>
        </p:txBody>
      </p:sp>
      <p:pic>
        <p:nvPicPr>
          <p:cNvPr id="314" name="Google Shape;314;p47"/>
          <p:cNvPicPr preferRelativeResize="0"/>
          <p:nvPr/>
        </p:nvPicPr>
        <p:blipFill>
          <a:blip r:embed="rId3">
            <a:alphaModFix/>
          </a:blip>
          <a:stretch>
            <a:fillRect/>
          </a:stretch>
        </p:blipFill>
        <p:spPr>
          <a:xfrm>
            <a:off x="4387675" y="1372775"/>
            <a:ext cx="4573225" cy="2397950"/>
          </a:xfrm>
          <a:prstGeom prst="rect">
            <a:avLst/>
          </a:prstGeom>
          <a:noFill/>
          <a:ln>
            <a:noFill/>
          </a:ln>
        </p:spPr>
      </p:pic>
      <p:pic>
        <p:nvPicPr>
          <p:cNvPr id="315" name="Google Shape;315;p47"/>
          <p:cNvPicPr preferRelativeResize="0"/>
          <p:nvPr/>
        </p:nvPicPr>
        <p:blipFill>
          <a:blip r:embed="rId4">
            <a:alphaModFix/>
          </a:blip>
          <a:stretch>
            <a:fillRect/>
          </a:stretch>
        </p:blipFill>
        <p:spPr>
          <a:xfrm>
            <a:off x="109550" y="1148925"/>
            <a:ext cx="4082875" cy="28456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idx="1" type="body"/>
          </p:nvPr>
        </p:nvSpPr>
        <p:spPr>
          <a:xfrm>
            <a:off x="247425" y="30192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SMOTE</a:t>
            </a:r>
            <a:endParaRPr/>
          </a:p>
        </p:txBody>
      </p:sp>
      <p:pic>
        <p:nvPicPr>
          <p:cNvPr id="321" name="Google Shape;321;p48"/>
          <p:cNvPicPr preferRelativeResize="0"/>
          <p:nvPr/>
        </p:nvPicPr>
        <p:blipFill>
          <a:blip r:embed="rId3">
            <a:alphaModFix/>
          </a:blip>
          <a:stretch>
            <a:fillRect/>
          </a:stretch>
        </p:blipFill>
        <p:spPr>
          <a:xfrm>
            <a:off x="4323400" y="1338862"/>
            <a:ext cx="4628926" cy="2465775"/>
          </a:xfrm>
          <a:prstGeom prst="rect">
            <a:avLst/>
          </a:prstGeom>
          <a:noFill/>
          <a:ln>
            <a:noFill/>
          </a:ln>
        </p:spPr>
      </p:pic>
      <p:pic>
        <p:nvPicPr>
          <p:cNvPr id="322" name="Google Shape;322;p48"/>
          <p:cNvPicPr preferRelativeResize="0"/>
          <p:nvPr/>
        </p:nvPicPr>
        <p:blipFill>
          <a:blip r:embed="rId4">
            <a:alphaModFix/>
          </a:blip>
          <a:stretch>
            <a:fillRect/>
          </a:stretch>
        </p:blipFill>
        <p:spPr>
          <a:xfrm>
            <a:off x="152400" y="1198650"/>
            <a:ext cx="4018600" cy="27461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idx="1" type="body"/>
          </p:nvPr>
        </p:nvSpPr>
        <p:spPr>
          <a:xfrm>
            <a:off x="268825"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SMOTE</a:t>
            </a:r>
            <a:endParaRPr/>
          </a:p>
        </p:txBody>
      </p:sp>
      <p:pic>
        <p:nvPicPr>
          <p:cNvPr id="328" name="Google Shape;328;p49"/>
          <p:cNvPicPr preferRelativeResize="0"/>
          <p:nvPr/>
        </p:nvPicPr>
        <p:blipFill>
          <a:blip r:embed="rId3">
            <a:alphaModFix/>
          </a:blip>
          <a:stretch>
            <a:fillRect/>
          </a:stretch>
        </p:blipFill>
        <p:spPr>
          <a:xfrm>
            <a:off x="4452675" y="1381724"/>
            <a:ext cx="4571100" cy="2380050"/>
          </a:xfrm>
          <a:prstGeom prst="rect">
            <a:avLst/>
          </a:prstGeom>
          <a:noFill/>
          <a:ln>
            <a:noFill/>
          </a:ln>
        </p:spPr>
      </p:pic>
      <p:pic>
        <p:nvPicPr>
          <p:cNvPr id="329" name="Google Shape;329;p49"/>
          <p:cNvPicPr preferRelativeResize="0"/>
          <p:nvPr/>
        </p:nvPicPr>
        <p:blipFill>
          <a:blip r:embed="rId4">
            <a:alphaModFix/>
          </a:blip>
          <a:stretch>
            <a:fillRect/>
          </a:stretch>
        </p:blipFill>
        <p:spPr>
          <a:xfrm>
            <a:off x="268825" y="1119563"/>
            <a:ext cx="4147875" cy="290436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idx="1" type="body"/>
          </p:nvPr>
        </p:nvSpPr>
        <p:spPr>
          <a:xfrm>
            <a:off x="311700"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SMOTE</a:t>
            </a:r>
            <a:endParaRPr/>
          </a:p>
        </p:txBody>
      </p:sp>
      <p:pic>
        <p:nvPicPr>
          <p:cNvPr id="335" name="Google Shape;335;p50"/>
          <p:cNvPicPr preferRelativeResize="0"/>
          <p:nvPr/>
        </p:nvPicPr>
        <p:blipFill>
          <a:blip r:embed="rId3">
            <a:alphaModFix/>
          </a:blip>
          <a:stretch>
            <a:fillRect/>
          </a:stretch>
        </p:blipFill>
        <p:spPr>
          <a:xfrm>
            <a:off x="4386175" y="1425187"/>
            <a:ext cx="4639000" cy="2293125"/>
          </a:xfrm>
          <a:prstGeom prst="rect">
            <a:avLst/>
          </a:prstGeom>
          <a:noFill/>
          <a:ln>
            <a:noFill/>
          </a:ln>
        </p:spPr>
      </p:pic>
      <p:pic>
        <p:nvPicPr>
          <p:cNvPr id="336" name="Google Shape;336;p50"/>
          <p:cNvPicPr preferRelativeResize="0"/>
          <p:nvPr/>
        </p:nvPicPr>
        <p:blipFill>
          <a:blip r:embed="rId4">
            <a:alphaModFix/>
          </a:blip>
          <a:stretch>
            <a:fillRect/>
          </a:stretch>
        </p:blipFill>
        <p:spPr>
          <a:xfrm>
            <a:off x="152400" y="1183738"/>
            <a:ext cx="4081375" cy="27759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idx="1" type="body"/>
          </p:nvPr>
        </p:nvSpPr>
        <p:spPr>
          <a:xfrm>
            <a:off x="311700" y="289325"/>
            <a:ext cx="8520600" cy="52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 + log transformation+ SMOTE</a:t>
            </a:r>
            <a:endParaRPr/>
          </a:p>
        </p:txBody>
      </p:sp>
      <p:pic>
        <p:nvPicPr>
          <p:cNvPr id="342" name="Google Shape;342;p51"/>
          <p:cNvPicPr preferRelativeResize="0"/>
          <p:nvPr/>
        </p:nvPicPr>
        <p:blipFill>
          <a:blip r:embed="rId3">
            <a:alphaModFix/>
          </a:blip>
          <a:stretch>
            <a:fillRect/>
          </a:stretch>
        </p:blipFill>
        <p:spPr>
          <a:xfrm>
            <a:off x="4281750" y="1433513"/>
            <a:ext cx="4605075" cy="2276475"/>
          </a:xfrm>
          <a:prstGeom prst="rect">
            <a:avLst/>
          </a:prstGeom>
          <a:noFill/>
          <a:ln>
            <a:noFill/>
          </a:ln>
        </p:spPr>
      </p:pic>
      <p:pic>
        <p:nvPicPr>
          <p:cNvPr id="343" name="Google Shape;343;p51"/>
          <p:cNvPicPr preferRelativeResize="0"/>
          <p:nvPr/>
        </p:nvPicPr>
        <p:blipFill>
          <a:blip r:embed="rId4">
            <a:alphaModFix/>
          </a:blip>
          <a:stretch>
            <a:fillRect/>
          </a:stretch>
        </p:blipFill>
        <p:spPr>
          <a:xfrm>
            <a:off x="141675" y="1200113"/>
            <a:ext cx="3976950" cy="27432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many rows and columns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0" y="1712088"/>
            <a:ext cx="9144001" cy="1719325"/>
          </a:xfrm>
          <a:prstGeom prst="rect">
            <a:avLst/>
          </a:prstGeom>
          <a:noFill/>
          <a:ln>
            <a:noFill/>
          </a:ln>
        </p:spPr>
      </p:pic>
      <p:pic>
        <p:nvPicPr>
          <p:cNvPr id="87" name="Google Shape;87;p16"/>
          <p:cNvPicPr preferRelativeResize="0"/>
          <p:nvPr/>
        </p:nvPicPr>
        <p:blipFill>
          <a:blip r:embed="rId4">
            <a:alphaModFix/>
          </a:blip>
          <a:stretch>
            <a:fillRect/>
          </a:stretch>
        </p:blipFill>
        <p:spPr>
          <a:xfrm>
            <a:off x="1060000" y="3759388"/>
            <a:ext cx="1581150" cy="809625"/>
          </a:xfrm>
          <a:prstGeom prst="rect">
            <a:avLst/>
          </a:prstGeom>
          <a:noFill/>
          <a:ln>
            <a:noFill/>
          </a:ln>
        </p:spPr>
      </p:pic>
      <p:pic>
        <p:nvPicPr>
          <p:cNvPr id="88" name="Google Shape;88;p16"/>
          <p:cNvPicPr preferRelativeResize="0"/>
          <p:nvPr/>
        </p:nvPicPr>
        <p:blipFill>
          <a:blip r:embed="rId5">
            <a:alphaModFix/>
          </a:blip>
          <a:stretch>
            <a:fillRect/>
          </a:stretch>
        </p:blipFill>
        <p:spPr>
          <a:xfrm>
            <a:off x="2997200" y="3759400"/>
            <a:ext cx="958056" cy="269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idx="1" type="body"/>
          </p:nvPr>
        </p:nvSpPr>
        <p:spPr>
          <a:xfrm>
            <a:off x="311700" y="312625"/>
            <a:ext cx="8520600" cy="4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Scaler data + log transformation + SMOTE</a:t>
            </a:r>
            <a:endParaRPr/>
          </a:p>
        </p:txBody>
      </p:sp>
      <p:pic>
        <p:nvPicPr>
          <p:cNvPr id="349" name="Google Shape;349;p52"/>
          <p:cNvPicPr preferRelativeResize="0"/>
          <p:nvPr/>
        </p:nvPicPr>
        <p:blipFill>
          <a:blip r:embed="rId3">
            <a:alphaModFix/>
          </a:blip>
          <a:stretch>
            <a:fillRect/>
          </a:stretch>
        </p:blipFill>
        <p:spPr>
          <a:xfrm>
            <a:off x="4417275" y="1459113"/>
            <a:ext cx="4519550" cy="2225275"/>
          </a:xfrm>
          <a:prstGeom prst="rect">
            <a:avLst/>
          </a:prstGeom>
          <a:noFill/>
          <a:ln>
            <a:noFill/>
          </a:ln>
        </p:spPr>
      </p:pic>
      <p:pic>
        <p:nvPicPr>
          <p:cNvPr id="350" name="Google Shape;350;p52"/>
          <p:cNvPicPr preferRelativeResize="0"/>
          <p:nvPr/>
        </p:nvPicPr>
        <p:blipFill>
          <a:blip r:embed="rId4">
            <a:alphaModFix/>
          </a:blip>
          <a:stretch>
            <a:fillRect/>
          </a:stretch>
        </p:blipFill>
        <p:spPr>
          <a:xfrm>
            <a:off x="120250" y="1163538"/>
            <a:ext cx="4112475" cy="28164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3"/>
          <p:cNvSpPr txBox="1"/>
          <p:nvPr>
            <p:ph idx="1" type="body"/>
          </p:nvPr>
        </p:nvSpPr>
        <p:spPr>
          <a:xfrm>
            <a:off x="311700" y="312625"/>
            <a:ext cx="8520600" cy="4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Scaler data + log transformation + SMOTE</a:t>
            </a:r>
            <a:endParaRPr/>
          </a:p>
        </p:txBody>
      </p:sp>
      <p:pic>
        <p:nvPicPr>
          <p:cNvPr id="356" name="Google Shape;356;p53"/>
          <p:cNvPicPr preferRelativeResize="0"/>
          <p:nvPr/>
        </p:nvPicPr>
        <p:blipFill>
          <a:blip r:embed="rId3">
            <a:alphaModFix/>
          </a:blip>
          <a:stretch>
            <a:fillRect/>
          </a:stretch>
        </p:blipFill>
        <p:spPr>
          <a:xfrm>
            <a:off x="4417275" y="1459113"/>
            <a:ext cx="4519550" cy="2225275"/>
          </a:xfrm>
          <a:prstGeom prst="rect">
            <a:avLst/>
          </a:prstGeom>
          <a:noFill/>
          <a:ln>
            <a:noFill/>
          </a:ln>
        </p:spPr>
      </p:pic>
      <p:pic>
        <p:nvPicPr>
          <p:cNvPr id="357" name="Google Shape;357;p53"/>
          <p:cNvPicPr preferRelativeResize="0"/>
          <p:nvPr/>
        </p:nvPicPr>
        <p:blipFill>
          <a:blip r:embed="rId4">
            <a:alphaModFix/>
          </a:blip>
          <a:stretch>
            <a:fillRect/>
          </a:stretch>
        </p:blipFill>
        <p:spPr>
          <a:xfrm>
            <a:off x="120250" y="1163538"/>
            <a:ext cx="4112475" cy="28164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311700" y="128600"/>
            <a:ext cx="8520600" cy="47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 + SMOTE</a:t>
            </a:r>
            <a:endParaRPr/>
          </a:p>
        </p:txBody>
      </p:sp>
      <p:pic>
        <p:nvPicPr>
          <p:cNvPr id="363" name="Google Shape;363;p54"/>
          <p:cNvPicPr preferRelativeResize="0"/>
          <p:nvPr/>
        </p:nvPicPr>
        <p:blipFill>
          <a:blip r:embed="rId3">
            <a:alphaModFix/>
          </a:blip>
          <a:stretch>
            <a:fillRect/>
          </a:stretch>
        </p:blipFill>
        <p:spPr>
          <a:xfrm>
            <a:off x="4639875" y="1529598"/>
            <a:ext cx="4192426" cy="2084300"/>
          </a:xfrm>
          <a:prstGeom prst="rect">
            <a:avLst/>
          </a:prstGeom>
          <a:noFill/>
          <a:ln>
            <a:noFill/>
          </a:ln>
        </p:spPr>
      </p:pic>
      <p:pic>
        <p:nvPicPr>
          <p:cNvPr id="364" name="Google Shape;364;p54"/>
          <p:cNvPicPr preferRelativeResize="0"/>
          <p:nvPr/>
        </p:nvPicPr>
        <p:blipFill>
          <a:blip r:embed="rId4">
            <a:alphaModFix/>
          </a:blip>
          <a:stretch>
            <a:fillRect/>
          </a:stretch>
        </p:blipFill>
        <p:spPr>
          <a:xfrm>
            <a:off x="130950" y="1073850"/>
            <a:ext cx="4335075" cy="29957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ph idx="1" type="body"/>
          </p:nvPr>
        </p:nvSpPr>
        <p:spPr>
          <a:xfrm>
            <a:off x="172400" y="269775"/>
            <a:ext cx="8520600" cy="4911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000">
                <a:solidFill>
                  <a:srgbClr val="292929"/>
                </a:solidFill>
              </a:rPr>
              <a:t>Conclusion</a:t>
            </a:r>
            <a:endParaRPr sz="2000">
              <a:solidFill>
                <a:srgbClr val="292929"/>
              </a:solidFill>
            </a:endParaRPr>
          </a:p>
        </p:txBody>
      </p:sp>
      <p:sp>
        <p:nvSpPr>
          <p:cNvPr id="370" name="Google Shape;370;p55"/>
          <p:cNvSpPr txBox="1"/>
          <p:nvPr>
            <p:ph idx="1" type="body"/>
          </p:nvPr>
        </p:nvSpPr>
        <p:spPr>
          <a:xfrm>
            <a:off x="311700" y="990075"/>
            <a:ext cx="8520600" cy="311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92929"/>
              </a:buClr>
              <a:buSzPts val="1600"/>
              <a:buChar char="-"/>
            </a:pPr>
            <a:r>
              <a:rPr lang="en" sz="1600">
                <a:solidFill>
                  <a:srgbClr val="292929"/>
                </a:solidFill>
              </a:rPr>
              <a:t>The higher the AUC, the better the model is at predicting 0 and 1. </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The higher the AUC, the better the model is at distinguishing between clients subscribing to a term deposit or not subscribing to a term deposit. </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The highest AUC is 0.80 which are the Non-scaled Data + SMOTE, Minmax scaled Data + SMOTE, Standard scaled Data + SMOTE, Non-scaled Data + Log Transformation + SMOTE, Minmax scaled Data + Log Transformation + SMOTE and Standard scaled Data + Log Transformation + SMOTE. </a:t>
            </a:r>
            <a:endParaRPr sz="1600">
              <a:solidFill>
                <a:srgbClr val="292929"/>
              </a:solidFill>
            </a:endParaRPr>
          </a:p>
          <a:p>
            <a:pPr indent="-330200" lvl="0" marL="457200" rtl="0" algn="l">
              <a:spcBef>
                <a:spcPts val="0"/>
              </a:spcBef>
              <a:spcAft>
                <a:spcPts val="0"/>
              </a:spcAft>
              <a:buClr>
                <a:srgbClr val="292929"/>
              </a:buClr>
              <a:buSzPts val="1600"/>
              <a:buChar char="-"/>
            </a:pPr>
            <a:r>
              <a:rPr lang="en" sz="1600">
                <a:solidFill>
                  <a:srgbClr val="292929"/>
                </a:solidFill>
              </a:rPr>
              <a:t>This prove that data after oversampling with SMOTE gives a very good performance.</a:t>
            </a:r>
            <a:endParaRPr sz="1600">
              <a:solidFill>
                <a:srgbClr val="29292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91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a:t>
            </a:r>
            <a:r>
              <a:rPr lang="en"/>
              <a:t>o</a:t>
            </a:r>
            <a:r>
              <a:rPr lang="en"/>
              <a:t>ur</a:t>
            </a:r>
            <a:endParaRPr/>
          </a:p>
        </p:txBody>
      </p:sp>
      <p:sp>
        <p:nvSpPr>
          <p:cNvPr id="376" name="Google Shape;376;p56"/>
          <p:cNvSpPr txBox="1"/>
          <p:nvPr>
            <p:ph idx="1" type="body"/>
          </p:nvPr>
        </p:nvSpPr>
        <p:spPr>
          <a:xfrm>
            <a:off x="311700" y="71982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a:t>
            </a:r>
            <a:endParaRPr/>
          </a:p>
        </p:txBody>
      </p:sp>
      <p:pic>
        <p:nvPicPr>
          <p:cNvPr id="377" name="Google Shape;377;p56"/>
          <p:cNvPicPr preferRelativeResize="0"/>
          <p:nvPr/>
        </p:nvPicPr>
        <p:blipFill>
          <a:blip r:embed="rId3">
            <a:alphaModFix/>
          </a:blip>
          <a:stretch>
            <a:fillRect/>
          </a:stretch>
        </p:blipFill>
        <p:spPr>
          <a:xfrm>
            <a:off x="4931050" y="0"/>
            <a:ext cx="4550050" cy="2965907"/>
          </a:xfrm>
          <a:prstGeom prst="rect">
            <a:avLst/>
          </a:prstGeom>
          <a:noFill/>
          <a:ln>
            <a:noFill/>
          </a:ln>
        </p:spPr>
      </p:pic>
      <p:pic>
        <p:nvPicPr>
          <p:cNvPr id="378" name="Google Shape;378;p56"/>
          <p:cNvPicPr preferRelativeResize="0"/>
          <p:nvPr/>
        </p:nvPicPr>
        <p:blipFill>
          <a:blip r:embed="rId4">
            <a:alphaModFix/>
          </a:blip>
          <a:stretch>
            <a:fillRect/>
          </a:stretch>
        </p:blipFill>
        <p:spPr>
          <a:xfrm>
            <a:off x="4702450" y="2810600"/>
            <a:ext cx="4129851" cy="1863000"/>
          </a:xfrm>
          <a:prstGeom prst="rect">
            <a:avLst/>
          </a:prstGeom>
          <a:noFill/>
          <a:ln>
            <a:noFill/>
          </a:ln>
        </p:spPr>
      </p:pic>
      <p:pic>
        <p:nvPicPr>
          <p:cNvPr id="379" name="Google Shape;379;p56"/>
          <p:cNvPicPr preferRelativeResize="0"/>
          <p:nvPr/>
        </p:nvPicPr>
        <p:blipFill>
          <a:blip r:embed="rId5">
            <a:alphaModFix/>
          </a:blip>
          <a:stretch>
            <a:fillRect/>
          </a:stretch>
        </p:blipFill>
        <p:spPr>
          <a:xfrm>
            <a:off x="152400" y="1341725"/>
            <a:ext cx="4397650" cy="30059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idx="1" type="body"/>
          </p:nvPr>
        </p:nvSpPr>
        <p:spPr>
          <a:xfrm>
            <a:off x="311700" y="329275"/>
            <a:ext cx="8520600" cy="4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Min Max Scaler</a:t>
            </a:r>
            <a:endParaRPr/>
          </a:p>
        </p:txBody>
      </p:sp>
      <p:pic>
        <p:nvPicPr>
          <p:cNvPr id="385" name="Google Shape;385;p57"/>
          <p:cNvPicPr preferRelativeResize="0"/>
          <p:nvPr/>
        </p:nvPicPr>
        <p:blipFill>
          <a:blip r:embed="rId3">
            <a:alphaModFix/>
          </a:blip>
          <a:stretch>
            <a:fillRect/>
          </a:stretch>
        </p:blipFill>
        <p:spPr>
          <a:xfrm>
            <a:off x="4953000" y="329275"/>
            <a:ext cx="4127126" cy="2849845"/>
          </a:xfrm>
          <a:prstGeom prst="rect">
            <a:avLst/>
          </a:prstGeom>
          <a:noFill/>
          <a:ln>
            <a:noFill/>
          </a:ln>
        </p:spPr>
      </p:pic>
      <p:pic>
        <p:nvPicPr>
          <p:cNvPr id="386" name="Google Shape;386;p57"/>
          <p:cNvPicPr preferRelativeResize="0"/>
          <p:nvPr/>
        </p:nvPicPr>
        <p:blipFill>
          <a:blip r:embed="rId4">
            <a:alphaModFix/>
          </a:blip>
          <a:stretch>
            <a:fillRect/>
          </a:stretch>
        </p:blipFill>
        <p:spPr>
          <a:xfrm>
            <a:off x="4279525" y="2737975"/>
            <a:ext cx="4552775" cy="1848525"/>
          </a:xfrm>
          <a:prstGeom prst="rect">
            <a:avLst/>
          </a:prstGeom>
          <a:noFill/>
          <a:ln>
            <a:noFill/>
          </a:ln>
        </p:spPr>
      </p:pic>
      <p:pic>
        <p:nvPicPr>
          <p:cNvPr id="387" name="Google Shape;387;p57"/>
          <p:cNvPicPr preferRelativeResize="0"/>
          <p:nvPr/>
        </p:nvPicPr>
        <p:blipFill>
          <a:blip r:embed="rId5">
            <a:alphaModFix/>
          </a:blip>
          <a:stretch>
            <a:fillRect/>
          </a:stretch>
        </p:blipFill>
        <p:spPr>
          <a:xfrm>
            <a:off x="168000" y="979918"/>
            <a:ext cx="4552774" cy="29159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idx="1" type="body"/>
          </p:nvPr>
        </p:nvSpPr>
        <p:spPr>
          <a:xfrm>
            <a:off x="311700" y="229900"/>
            <a:ext cx="8520600" cy="47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a:t>
            </a:r>
            <a:endParaRPr/>
          </a:p>
        </p:txBody>
      </p:sp>
      <p:pic>
        <p:nvPicPr>
          <p:cNvPr id="393" name="Google Shape;393;p58"/>
          <p:cNvPicPr preferRelativeResize="0"/>
          <p:nvPr/>
        </p:nvPicPr>
        <p:blipFill>
          <a:blip r:embed="rId3">
            <a:alphaModFix/>
          </a:blip>
          <a:stretch>
            <a:fillRect/>
          </a:stretch>
        </p:blipFill>
        <p:spPr>
          <a:xfrm>
            <a:off x="5101200" y="229900"/>
            <a:ext cx="4182101" cy="2696008"/>
          </a:xfrm>
          <a:prstGeom prst="rect">
            <a:avLst/>
          </a:prstGeom>
          <a:noFill/>
          <a:ln>
            <a:noFill/>
          </a:ln>
        </p:spPr>
      </p:pic>
      <p:pic>
        <p:nvPicPr>
          <p:cNvPr id="394" name="Google Shape;394;p58"/>
          <p:cNvPicPr preferRelativeResize="0"/>
          <p:nvPr/>
        </p:nvPicPr>
        <p:blipFill>
          <a:blip r:embed="rId4">
            <a:alphaModFix/>
          </a:blip>
          <a:stretch>
            <a:fillRect/>
          </a:stretch>
        </p:blipFill>
        <p:spPr>
          <a:xfrm>
            <a:off x="3918850" y="2571750"/>
            <a:ext cx="4958050" cy="2190750"/>
          </a:xfrm>
          <a:prstGeom prst="rect">
            <a:avLst/>
          </a:prstGeom>
          <a:noFill/>
          <a:ln>
            <a:noFill/>
          </a:ln>
        </p:spPr>
      </p:pic>
      <p:pic>
        <p:nvPicPr>
          <p:cNvPr id="395" name="Google Shape;395;p58"/>
          <p:cNvPicPr preferRelativeResize="0"/>
          <p:nvPr/>
        </p:nvPicPr>
        <p:blipFill>
          <a:blip r:embed="rId5">
            <a:alphaModFix/>
          </a:blip>
          <a:stretch>
            <a:fillRect/>
          </a:stretch>
        </p:blipFill>
        <p:spPr>
          <a:xfrm>
            <a:off x="311700" y="936550"/>
            <a:ext cx="4182100" cy="291105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SMOTE</a:t>
            </a:r>
            <a:endParaRPr/>
          </a:p>
        </p:txBody>
      </p:sp>
      <p:sp>
        <p:nvSpPr>
          <p:cNvPr id="401" name="Google Shape;401;p59"/>
          <p:cNvSpPr txBox="1"/>
          <p:nvPr>
            <p:ph idx="1" type="body"/>
          </p:nvPr>
        </p:nvSpPr>
        <p:spPr>
          <a:xfrm>
            <a:off x="311700" y="992550"/>
            <a:ext cx="3781200" cy="562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a:t>
            </a:r>
            <a:endParaRPr/>
          </a:p>
        </p:txBody>
      </p:sp>
      <p:pic>
        <p:nvPicPr>
          <p:cNvPr id="402" name="Google Shape;402;p59"/>
          <p:cNvPicPr preferRelativeResize="0"/>
          <p:nvPr/>
        </p:nvPicPr>
        <p:blipFill>
          <a:blip r:embed="rId3">
            <a:alphaModFix/>
          </a:blip>
          <a:stretch>
            <a:fillRect/>
          </a:stretch>
        </p:blipFill>
        <p:spPr>
          <a:xfrm>
            <a:off x="4572000" y="728613"/>
            <a:ext cx="3984388" cy="3686276"/>
          </a:xfrm>
          <a:prstGeom prst="rect">
            <a:avLst/>
          </a:prstGeom>
          <a:noFill/>
          <a:ln>
            <a:noFill/>
          </a:ln>
        </p:spPr>
      </p:pic>
      <p:pic>
        <p:nvPicPr>
          <p:cNvPr id="403" name="Google Shape;403;p59"/>
          <p:cNvPicPr preferRelativeResize="0"/>
          <p:nvPr/>
        </p:nvPicPr>
        <p:blipFill>
          <a:blip r:embed="rId4">
            <a:alphaModFix/>
          </a:blip>
          <a:stretch>
            <a:fillRect/>
          </a:stretch>
        </p:blipFill>
        <p:spPr>
          <a:xfrm>
            <a:off x="221100" y="1555050"/>
            <a:ext cx="4267200" cy="29635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nvSpPr>
        <p:spPr>
          <a:xfrm>
            <a:off x="574600" y="603400"/>
            <a:ext cx="32511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Minmax Scaler </a:t>
            </a:r>
            <a:endParaRPr sz="2000">
              <a:latin typeface="Open Sans"/>
              <a:ea typeface="Open Sans"/>
              <a:cs typeface="Open Sans"/>
              <a:sym typeface="Open Sans"/>
            </a:endParaRPr>
          </a:p>
        </p:txBody>
      </p:sp>
      <p:pic>
        <p:nvPicPr>
          <p:cNvPr id="409" name="Google Shape;409;p60"/>
          <p:cNvPicPr preferRelativeResize="0"/>
          <p:nvPr/>
        </p:nvPicPr>
        <p:blipFill>
          <a:blip r:embed="rId3">
            <a:alphaModFix/>
          </a:blip>
          <a:stretch>
            <a:fillRect/>
          </a:stretch>
        </p:blipFill>
        <p:spPr>
          <a:xfrm>
            <a:off x="4030168" y="603399"/>
            <a:ext cx="4715006" cy="4246199"/>
          </a:xfrm>
          <a:prstGeom prst="rect">
            <a:avLst/>
          </a:prstGeom>
          <a:noFill/>
          <a:ln>
            <a:noFill/>
          </a:ln>
        </p:spPr>
      </p:pic>
      <p:pic>
        <p:nvPicPr>
          <p:cNvPr id="410" name="Google Shape;410;p60"/>
          <p:cNvPicPr preferRelativeResize="0"/>
          <p:nvPr/>
        </p:nvPicPr>
        <p:blipFill>
          <a:blip r:embed="rId4">
            <a:alphaModFix/>
          </a:blip>
          <a:stretch>
            <a:fillRect/>
          </a:stretch>
        </p:blipFill>
        <p:spPr>
          <a:xfrm>
            <a:off x="370126" y="1460528"/>
            <a:ext cx="3660050" cy="25662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idx="1" type="body"/>
          </p:nvPr>
        </p:nvSpPr>
        <p:spPr>
          <a:xfrm>
            <a:off x="660050" y="453525"/>
            <a:ext cx="2736300" cy="53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Scaler</a:t>
            </a:r>
            <a:endParaRPr/>
          </a:p>
        </p:txBody>
      </p:sp>
      <p:pic>
        <p:nvPicPr>
          <p:cNvPr id="416" name="Google Shape;416;p61"/>
          <p:cNvPicPr preferRelativeResize="0"/>
          <p:nvPr/>
        </p:nvPicPr>
        <p:blipFill>
          <a:blip r:embed="rId3">
            <a:alphaModFix/>
          </a:blip>
          <a:stretch>
            <a:fillRect/>
          </a:stretch>
        </p:blipFill>
        <p:spPr>
          <a:xfrm>
            <a:off x="4572000" y="444588"/>
            <a:ext cx="4201875" cy="4254325"/>
          </a:xfrm>
          <a:prstGeom prst="rect">
            <a:avLst/>
          </a:prstGeom>
          <a:noFill/>
          <a:ln>
            <a:noFill/>
          </a:ln>
        </p:spPr>
      </p:pic>
      <p:pic>
        <p:nvPicPr>
          <p:cNvPr id="417" name="Google Shape;417;p61"/>
          <p:cNvPicPr preferRelativeResize="0"/>
          <p:nvPr/>
        </p:nvPicPr>
        <p:blipFill>
          <a:blip r:embed="rId4">
            <a:alphaModFix/>
          </a:blip>
          <a:stretch>
            <a:fillRect/>
          </a:stretch>
        </p:blipFill>
        <p:spPr>
          <a:xfrm>
            <a:off x="152400" y="1139325"/>
            <a:ext cx="4267200" cy="29254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 type="body"/>
          </p:nvPr>
        </p:nvSpPr>
        <p:spPr>
          <a:xfrm>
            <a:off x="311700" y="398350"/>
            <a:ext cx="8520600" cy="54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Check whether it is a balanced data or unbalanced data</a:t>
            </a:r>
            <a:endParaRPr/>
          </a:p>
        </p:txBody>
      </p:sp>
      <p:pic>
        <p:nvPicPr>
          <p:cNvPr id="94" name="Google Shape;94;p17"/>
          <p:cNvPicPr preferRelativeResize="0"/>
          <p:nvPr/>
        </p:nvPicPr>
        <p:blipFill>
          <a:blip r:embed="rId3">
            <a:alphaModFix/>
          </a:blip>
          <a:stretch>
            <a:fillRect/>
          </a:stretch>
        </p:blipFill>
        <p:spPr>
          <a:xfrm>
            <a:off x="1953025" y="942850"/>
            <a:ext cx="5237961" cy="3895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idx="1" type="body"/>
          </p:nvPr>
        </p:nvSpPr>
        <p:spPr>
          <a:xfrm>
            <a:off x="369775" y="511600"/>
            <a:ext cx="6016500" cy="852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Non scaled data + Log Transformation</a:t>
            </a:r>
            <a:endParaRPr sz="2200"/>
          </a:p>
        </p:txBody>
      </p:sp>
      <p:pic>
        <p:nvPicPr>
          <p:cNvPr id="423" name="Google Shape;423;p62"/>
          <p:cNvPicPr preferRelativeResize="0"/>
          <p:nvPr/>
        </p:nvPicPr>
        <p:blipFill>
          <a:blip r:embed="rId3">
            <a:alphaModFix/>
          </a:blip>
          <a:stretch>
            <a:fillRect/>
          </a:stretch>
        </p:blipFill>
        <p:spPr>
          <a:xfrm>
            <a:off x="4818749" y="1052425"/>
            <a:ext cx="3968700" cy="3755776"/>
          </a:xfrm>
          <a:prstGeom prst="rect">
            <a:avLst/>
          </a:prstGeom>
          <a:noFill/>
          <a:ln>
            <a:noFill/>
          </a:ln>
        </p:spPr>
      </p:pic>
      <p:pic>
        <p:nvPicPr>
          <p:cNvPr id="424" name="Google Shape;424;p62"/>
          <p:cNvPicPr preferRelativeResize="0"/>
          <p:nvPr/>
        </p:nvPicPr>
        <p:blipFill>
          <a:blip r:embed="rId4">
            <a:alphaModFix/>
          </a:blip>
          <a:stretch>
            <a:fillRect/>
          </a:stretch>
        </p:blipFill>
        <p:spPr>
          <a:xfrm>
            <a:off x="152400" y="1516900"/>
            <a:ext cx="4513949" cy="302109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ph idx="1" type="body"/>
          </p:nvPr>
        </p:nvSpPr>
        <p:spPr>
          <a:xfrm>
            <a:off x="253650" y="337400"/>
            <a:ext cx="6103500" cy="707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Minmax Scaler + Log Transformation</a:t>
            </a:r>
            <a:endParaRPr sz="2000"/>
          </a:p>
        </p:txBody>
      </p:sp>
      <p:pic>
        <p:nvPicPr>
          <p:cNvPr id="430" name="Google Shape;430;p63"/>
          <p:cNvPicPr preferRelativeResize="0"/>
          <p:nvPr/>
        </p:nvPicPr>
        <p:blipFill>
          <a:blip r:embed="rId3">
            <a:alphaModFix/>
          </a:blip>
          <a:stretch>
            <a:fillRect/>
          </a:stretch>
        </p:blipFill>
        <p:spPr>
          <a:xfrm>
            <a:off x="4495800" y="696775"/>
            <a:ext cx="4439100" cy="4260233"/>
          </a:xfrm>
          <a:prstGeom prst="rect">
            <a:avLst/>
          </a:prstGeom>
          <a:noFill/>
          <a:ln>
            <a:noFill/>
          </a:ln>
        </p:spPr>
      </p:pic>
      <p:pic>
        <p:nvPicPr>
          <p:cNvPr id="431" name="Google Shape;431;p63"/>
          <p:cNvPicPr preferRelativeResize="0"/>
          <p:nvPr/>
        </p:nvPicPr>
        <p:blipFill>
          <a:blip r:embed="rId4">
            <a:alphaModFix/>
          </a:blip>
          <a:stretch>
            <a:fillRect/>
          </a:stretch>
        </p:blipFill>
        <p:spPr>
          <a:xfrm>
            <a:off x="152400" y="1197500"/>
            <a:ext cx="4191000" cy="29538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ph idx="1" type="body"/>
          </p:nvPr>
        </p:nvSpPr>
        <p:spPr>
          <a:xfrm>
            <a:off x="369750" y="569625"/>
            <a:ext cx="6568200" cy="649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Standard Scaler + Log Transformation</a:t>
            </a:r>
            <a:endParaRPr sz="2100"/>
          </a:p>
        </p:txBody>
      </p:sp>
      <p:pic>
        <p:nvPicPr>
          <p:cNvPr id="437" name="Google Shape;437;p64"/>
          <p:cNvPicPr preferRelativeResize="0"/>
          <p:nvPr/>
        </p:nvPicPr>
        <p:blipFill>
          <a:blip r:embed="rId3">
            <a:alphaModFix/>
          </a:blip>
          <a:stretch>
            <a:fillRect/>
          </a:stretch>
        </p:blipFill>
        <p:spPr>
          <a:xfrm>
            <a:off x="4891325" y="986900"/>
            <a:ext cx="4136551" cy="3985575"/>
          </a:xfrm>
          <a:prstGeom prst="rect">
            <a:avLst/>
          </a:prstGeom>
          <a:noFill/>
          <a:ln>
            <a:noFill/>
          </a:ln>
        </p:spPr>
      </p:pic>
      <p:pic>
        <p:nvPicPr>
          <p:cNvPr id="438" name="Google Shape;438;p64"/>
          <p:cNvPicPr preferRelativeResize="0"/>
          <p:nvPr/>
        </p:nvPicPr>
        <p:blipFill>
          <a:blip r:embed="rId4">
            <a:alphaModFix/>
          </a:blip>
          <a:stretch>
            <a:fillRect/>
          </a:stretch>
        </p:blipFill>
        <p:spPr>
          <a:xfrm>
            <a:off x="152400" y="1371525"/>
            <a:ext cx="4586525" cy="31426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idx="1" type="body"/>
          </p:nvPr>
        </p:nvSpPr>
        <p:spPr>
          <a:xfrm>
            <a:off x="253625" y="569650"/>
            <a:ext cx="6974400" cy="620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Non scaled data + SMOTE + Log Transformation</a:t>
            </a:r>
            <a:endParaRPr sz="2200"/>
          </a:p>
        </p:txBody>
      </p:sp>
      <p:pic>
        <p:nvPicPr>
          <p:cNvPr id="444" name="Google Shape;444;p65"/>
          <p:cNvPicPr preferRelativeResize="0"/>
          <p:nvPr/>
        </p:nvPicPr>
        <p:blipFill>
          <a:blip r:embed="rId3">
            <a:alphaModFix/>
          </a:blip>
          <a:stretch>
            <a:fillRect/>
          </a:stretch>
        </p:blipFill>
        <p:spPr>
          <a:xfrm>
            <a:off x="4942125" y="1190050"/>
            <a:ext cx="3791454" cy="3648650"/>
          </a:xfrm>
          <a:prstGeom prst="rect">
            <a:avLst/>
          </a:prstGeom>
          <a:noFill/>
          <a:ln>
            <a:noFill/>
          </a:ln>
        </p:spPr>
      </p:pic>
      <p:pic>
        <p:nvPicPr>
          <p:cNvPr id="445" name="Google Shape;445;p65"/>
          <p:cNvPicPr preferRelativeResize="0"/>
          <p:nvPr/>
        </p:nvPicPr>
        <p:blipFill>
          <a:blip r:embed="rId4">
            <a:alphaModFix/>
          </a:blip>
          <a:stretch>
            <a:fillRect/>
          </a:stretch>
        </p:blipFill>
        <p:spPr>
          <a:xfrm>
            <a:off x="152400" y="1342450"/>
            <a:ext cx="4637325" cy="302072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idx="1" type="body"/>
          </p:nvPr>
        </p:nvSpPr>
        <p:spPr>
          <a:xfrm>
            <a:off x="398800" y="540600"/>
            <a:ext cx="5813400" cy="62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Scaler + SMOTE + Log Transformation</a:t>
            </a:r>
            <a:endParaRPr/>
          </a:p>
        </p:txBody>
      </p:sp>
      <p:pic>
        <p:nvPicPr>
          <p:cNvPr id="451" name="Google Shape;451;p66"/>
          <p:cNvPicPr preferRelativeResize="0"/>
          <p:nvPr/>
        </p:nvPicPr>
        <p:blipFill>
          <a:blip r:embed="rId3">
            <a:alphaModFix/>
          </a:blip>
          <a:stretch>
            <a:fillRect/>
          </a:stretch>
        </p:blipFill>
        <p:spPr>
          <a:xfrm>
            <a:off x="4963875" y="965050"/>
            <a:ext cx="3808999" cy="3831000"/>
          </a:xfrm>
          <a:prstGeom prst="rect">
            <a:avLst/>
          </a:prstGeom>
          <a:noFill/>
          <a:ln>
            <a:noFill/>
          </a:ln>
        </p:spPr>
      </p:pic>
      <p:pic>
        <p:nvPicPr>
          <p:cNvPr id="452" name="Google Shape;452;p66"/>
          <p:cNvPicPr preferRelativeResize="0"/>
          <p:nvPr/>
        </p:nvPicPr>
        <p:blipFill>
          <a:blip r:embed="rId4">
            <a:alphaModFix/>
          </a:blip>
          <a:stretch>
            <a:fillRect/>
          </a:stretch>
        </p:blipFill>
        <p:spPr>
          <a:xfrm>
            <a:off x="152400" y="1313400"/>
            <a:ext cx="4659076" cy="29723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idx="1" type="body"/>
          </p:nvPr>
        </p:nvSpPr>
        <p:spPr>
          <a:xfrm>
            <a:off x="311725" y="454000"/>
            <a:ext cx="7845300" cy="765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Standard Scaler + SMOTE + Log Transformation</a:t>
            </a:r>
            <a:endParaRPr sz="2200"/>
          </a:p>
        </p:txBody>
      </p:sp>
      <p:pic>
        <p:nvPicPr>
          <p:cNvPr id="458" name="Google Shape;458;p67"/>
          <p:cNvPicPr preferRelativeResize="0"/>
          <p:nvPr/>
        </p:nvPicPr>
        <p:blipFill>
          <a:blip r:embed="rId3">
            <a:alphaModFix/>
          </a:blip>
          <a:stretch>
            <a:fillRect/>
          </a:stretch>
        </p:blipFill>
        <p:spPr>
          <a:xfrm>
            <a:off x="5020000" y="929300"/>
            <a:ext cx="3572451" cy="3655375"/>
          </a:xfrm>
          <a:prstGeom prst="rect">
            <a:avLst/>
          </a:prstGeom>
          <a:noFill/>
          <a:ln>
            <a:noFill/>
          </a:ln>
        </p:spPr>
      </p:pic>
      <p:pic>
        <p:nvPicPr>
          <p:cNvPr id="459" name="Google Shape;459;p67"/>
          <p:cNvPicPr preferRelativeResize="0"/>
          <p:nvPr/>
        </p:nvPicPr>
        <p:blipFill>
          <a:blip r:embed="rId4">
            <a:alphaModFix/>
          </a:blip>
          <a:stretch>
            <a:fillRect/>
          </a:stretch>
        </p:blipFill>
        <p:spPr>
          <a:xfrm>
            <a:off x="152400" y="1372000"/>
            <a:ext cx="4715200" cy="30441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65" name="Google Shape;465;p68"/>
          <p:cNvSpPr txBox="1"/>
          <p:nvPr>
            <p:ph idx="1" type="body"/>
          </p:nvPr>
        </p:nvSpPr>
        <p:spPr>
          <a:xfrm>
            <a:off x="311700" y="1266325"/>
            <a:ext cx="8520600" cy="3000900"/>
          </a:xfrm>
          <a:prstGeom prst="rect">
            <a:avLst/>
          </a:prstGeom>
        </p:spPr>
        <p:txBody>
          <a:bodyPr anchorCtr="0" anchor="t" bIns="91425" lIns="91425" spcFirstLastPara="1" rIns="91425" wrap="square" tIns="91425">
            <a:noAutofit/>
          </a:bodyPr>
          <a:lstStyle/>
          <a:p>
            <a:pPr indent="-314325" lvl="0" marL="457200" rtl="0" algn="l">
              <a:spcBef>
                <a:spcPts val="110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Among all the different pattern of data, we conclude that the data that applied standard scaling, oversampling gave the larger ROC curve area which is 0.69. From the overall the non scaled data without any feature engineering give the smallest curve area, and then follow by the two type of data that go through feature scaling and log transformation (Minmax scaling data with log and standard scaling data with log) which get 0.59 for both data.</a:t>
            </a:r>
            <a:endParaRPr sz="1350">
              <a:solidFill>
                <a:srgbClr val="000000"/>
              </a:solidFill>
              <a:highlight>
                <a:srgbClr val="FFFFFF"/>
              </a:highlight>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lang="en" sz="1350">
                <a:solidFill>
                  <a:srgbClr val="000000"/>
                </a:solidFill>
                <a:highlight>
                  <a:srgbClr val="FFFFFF"/>
                </a:highlight>
                <a:latin typeface="Arial"/>
                <a:ea typeface="Arial"/>
                <a:cs typeface="Arial"/>
                <a:sym typeface="Arial"/>
              </a:rPr>
              <a:t>From the overall result in the confusion matrix, the f1 score that are more suitable to use for evaluation compare to accuracy shows a quite low value for every different pattern of data in building the knn model. A low F1 score is an indication of both poor precision and poor recall. The highest f1 score is 0.41 belongs to the model that applied Standard scaling and SMOTE.</a:t>
            </a:r>
            <a:endParaRPr sz="1350">
              <a:solidFill>
                <a:srgbClr val="000000"/>
              </a:solidFill>
              <a:highlight>
                <a:srgbClr val="FFFFFF"/>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00" y="1312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471" name="Google Shape;471;p69"/>
          <p:cNvSpPr txBox="1"/>
          <p:nvPr>
            <p:ph idx="1" type="body"/>
          </p:nvPr>
        </p:nvSpPr>
        <p:spPr>
          <a:xfrm>
            <a:off x="311700" y="838600"/>
            <a:ext cx="3997500" cy="46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a:t>
            </a:r>
            <a:endParaRPr/>
          </a:p>
        </p:txBody>
      </p:sp>
      <p:pic>
        <p:nvPicPr>
          <p:cNvPr id="472" name="Google Shape;472;p69"/>
          <p:cNvPicPr preferRelativeResize="0"/>
          <p:nvPr/>
        </p:nvPicPr>
        <p:blipFill>
          <a:blip r:embed="rId3">
            <a:alphaModFix/>
          </a:blip>
          <a:stretch>
            <a:fillRect/>
          </a:stretch>
        </p:blipFill>
        <p:spPr>
          <a:xfrm>
            <a:off x="4572000" y="131200"/>
            <a:ext cx="3997500" cy="4043100"/>
          </a:xfrm>
          <a:prstGeom prst="rect">
            <a:avLst/>
          </a:prstGeom>
          <a:noFill/>
          <a:ln>
            <a:noFill/>
          </a:ln>
        </p:spPr>
      </p:pic>
      <p:pic>
        <p:nvPicPr>
          <p:cNvPr id="473" name="Google Shape;473;p69"/>
          <p:cNvPicPr preferRelativeResize="0"/>
          <p:nvPr/>
        </p:nvPicPr>
        <p:blipFill>
          <a:blip r:embed="rId4">
            <a:alphaModFix/>
          </a:blip>
          <a:stretch>
            <a:fillRect/>
          </a:stretch>
        </p:blipFill>
        <p:spPr>
          <a:xfrm>
            <a:off x="152400" y="1457800"/>
            <a:ext cx="4267200" cy="296737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nvSpPr>
        <p:spPr>
          <a:xfrm>
            <a:off x="725725" y="290275"/>
            <a:ext cx="4392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Non scaled data + SMOTE</a:t>
            </a:r>
            <a:endParaRPr sz="2000">
              <a:latin typeface="Open Sans"/>
              <a:ea typeface="Open Sans"/>
              <a:cs typeface="Open Sans"/>
              <a:sym typeface="Open Sans"/>
            </a:endParaRPr>
          </a:p>
        </p:txBody>
      </p:sp>
      <p:pic>
        <p:nvPicPr>
          <p:cNvPr id="479" name="Google Shape;479;p70"/>
          <p:cNvPicPr preferRelativeResize="0"/>
          <p:nvPr/>
        </p:nvPicPr>
        <p:blipFill>
          <a:blip r:embed="rId3">
            <a:alphaModFix/>
          </a:blip>
          <a:stretch>
            <a:fillRect/>
          </a:stretch>
        </p:blipFill>
        <p:spPr>
          <a:xfrm>
            <a:off x="4572000" y="358625"/>
            <a:ext cx="4623151" cy="4426250"/>
          </a:xfrm>
          <a:prstGeom prst="rect">
            <a:avLst/>
          </a:prstGeom>
          <a:noFill/>
          <a:ln>
            <a:noFill/>
          </a:ln>
        </p:spPr>
      </p:pic>
      <p:pic>
        <p:nvPicPr>
          <p:cNvPr id="480" name="Google Shape;480;p70"/>
          <p:cNvPicPr preferRelativeResize="0"/>
          <p:nvPr/>
        </p:nvPicPr>
        <p:blipFill>
          <a:blip r:embed="rId4">
            <a:alphaModFix/>
          </a:blip>
          <a:stretch>
            <a:fillRect/>
          </a:stretch>
        </p:blipFill>
        <p:spPr>
          <a:xfrm>
            <a:off x="-12" y="995363"/>
            <a:ext cx="4562475" cy="3152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1"/>
          <p:cNvSpPr txBox="1"/>
          <p:nvPr>
            <p:ph idx="1" type="body"/>
          </p:nvPr>
        </p:nvSpPr>
        <p:spPr>
          <a:xfrm>
            <a:off x="311700" y="395475"/>
            <a:ext cx="5697300" cy="70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Log Transformation</a:t>
            </a:r>
            <a:endParaRPr/>
          </a:p>
        </p:txBody>
      </p:sp>
      <p:pic>
        <p:nvPicPr>
          <p:cNvPr id="486" name="Google Shape;486;p71"/>
          <p:cNvPicPr preferRelativeResize="0"/>
          <p:nvPr/>
        </p:nvPicPr>
        <p:blipFill>
          <a:blip r:embed="rId3">
            <a:alphaModFix/>
          </a:blip>
          <a:stretch>
            <a:fillRect/>
          </a:stretch>
        </p:blipFill>
        <p:spPr>
          <a:xfrm>
            <a:off x="4789725" y="754150"/>
            <a:ext cx="3939300" cy="3946675"/>
          </a:xfrm>
          <a:prstGeom prst="rect">
            <a:avLst/>
          </a:prstGeom>
          <a:noFill/>
          <a:ln>
            <a:noFill/>
          </a:ln>
        </p:spPr>
      </p:pic>
      <p:pic>
        <p:nvPicPr>
          <p:cNvPr id="487" name="Google Shape;487;p71"/>
          <p:cNvPicPr preferRelativeResize="0"/>
          <p:nvPr/>
        </p:nvPicPr>
        <p:blipFill>
          <a:blip r:embed="rId4">
            <a:alphaModFix/>
          </a:blip>
          <a:stretch>
            <a:fillRect/>
          </a:stretch>
        </p:blipFill>
        <p:spPr>
          <a:xfrm>
            <a:off x="152400" y="1255275"/>
            <a:ext cx="4484925" cy="3176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184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observe the result for each categorical feature</a:t>
            </a:r>
            <a:endParaRPr/>
          </a:p>
        </p:txBody>
      </p:sp>
      <p:pic>
        <p:nvPicPr>
          <p:cNvPr id="100" name="Google Shape;100;p18"/>
          <p:cNvPicPr preferRelativeResize="0"/>
          <p:nvPr/>
        </p:nvPicPr>
        <p:blipFill>
          <a:blip r:embed="rId3">
            <a:alphaModFix/>
          </a:blip>
          <a:stretch>
            <a:fillRect/>
          </a:stretch>
        </p:blipFill>
        <p:spPr>
          <a:xfrm>
            <a:off x="924613" y="816750"/>
            <a:ext cx="7294768" cy="40993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2"/>
          <p:cNvSpPr txBox="1"/>
          <p:nvPr>
            <p:ph idx="1" type="body"/>
          </p:nvPr>
        </p:nvSpPr>
        <p:spPr>
          <a:xfrm>
            <a:off x="369775" y="308375"/>
            <a:ext cx="6006900" cy="59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SMOTE + Log Transformation</a:t>
            </a:r>
            <a:endParaRPr/>
          </a:p>
        </p:txBody>
      </p:sp>
      <p:pic>
        <p:nvPicPr>
          <p:cNvPr id="493" name="Google Shape;493;p72"/>
          <p:cNvPicPr preferRelativeResize="0"/>
          <p:nvPr/>
        </p:nvPicPr>
        <p:blipFill>
          <a:blip r:embed="rId3">
            <a:alphaModFix/>
          </a:blip>
          <a:stretch>
            <a:fillRect/>
          </a:stretch>
        </p:blipFill>
        <p:spPr>
          <a:xfrm>
            <a:off x="4826000" y="899975"/>
            <a:ext cx="3828704" cy="3938725"/>
          </a:xfrm>
          <a:prstGeom prst="rect">
            <a:avLst/>
          </a:prstGeom>
          <a:noFill/>
          <a:ln>
            <a:noFill/>
          </a:ln>
        </p:spPr>
      </p:pic>
      <p:pic>
        <p:nvPicPr>
          <p:cNvPr id="494" name="Google Shape;494;p72"/>
          <p:cNvPicPr preferRelativeResize="0"/>
          <p:nvPr/>
        </p:nvPicPr>
        <p:blipFill>
          <a:blip r:embed="rId4">
            <a:alphaModFix/>
          </a:blip>
          <a:stretch>
            <a:fillRect/>
          </a:stretch>
        </p:blipFill>
        <p:spPr>
          <a:xfrm>
            <a:off x="152400" y="1052375"/>
            <a:ext cx="4521200" cy="313567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500" name="Google Shape;500;p73"/>
          <p:cNvSpPr txBox="1"/>
          <p:nvPr>
            <p:ph idx="1" type="body"/>
          </p:nvPr>
        </p:nvSpPr>
        <p:spPr>
          <a:xfrm>
            <a:off x="623400" y="1440500"/>
            <a:ext cx="7765800" cy="2043000"/>
          </a:xfrm>
          <a:prstGeom prst="rect">
            <a:avLst/>
          </a:prstGeom>
        </p:spPr>
        <p:txBody>
          <a:bodyPr anchorCtr="0" anchor="t" bIns="91425" lIns="91425" spcFirstLastPara="1" rIns="91425" wrap="square" tIns="91425">
            <a:normAutofit fontScale="92500"/>
          </a:bodyPr>
          <a:lstStyle/>
          <a:p>
            <a:pPr indent="-319643" lvl="0" marL="457200" marR="114300" rtl="0" algn="l">
              <a:spcBef>
                <a:spcPts val="1100"/>
              </a:spcBef>
              <a:spcAft>
                <a:spcPts val="0"/>
              </a:spcAft>
              <a:buClr>
                <a:srgbClr val="000000"/>
              </a:buClr>
              <a:buSzPct val="100000"/>
              <a:buFont typeface="Arial"/>
              <a:buChar char="-"/>
            </a:pPr>
            <a:r>
              <a:rPr lang="en" sz="1550">
                <a:solidFill>
                  <a:srgbClr val="000000"/>
                </a:solidFill>
                <a:latin typeface="Arial"/>
                <a:ea typeface="Arial"/>
                <a:cs typeface="Arial"/>
                <a:sym typeface="Arial"/>
              </a:rPr>
              <a:t>From the overall ROC- AUC value, there are almost same value which the different between each of them is only 0.01. The optimal decision tree model is the model that used a balanced data with log transformation which is 0.68. The worst model is the model that used imbalanced data without any any feature engireering. This indicate that it is better using a balanced data to obtain a stronger model.</a:t>
            </a:r>
            <a:endParaRPr sz="1550">
              <a:solidFill>
                <a:srgbClr val="000000"/>
              </a:solidFill>
              <a:latin typeface="Arial"/>
              <a:ea typeface="Arial"/>
              <a:cs typeface="Arial"/>
              <a:sym typeface="Arial"/>
            </a:endParaRPr>
          </a:p>
          <a:p>
            <a:pPr indent="0" lvl="0" marL="88900" marR="0" rtl="0" algn="l">
              <a:lnSpc>
                <a:spcPct val="121429"/>
              </a:lnSpc>
              <a:spcBef>
                <a:spcPts val="0"/>
              </a:spcBef>
              <a:spcAft>
                <a:spcPts val="0"/>
              </a:spcAft>
              <a:buNone/>
            </a:pPr>
            <a:r>
              <a:rPr lang="en" sz="1550">
                <a:solidFill>
                  <a:srgbClr val="000000"/>
                </a:solidFill>
                <a:highlight>
                  <a:srgbClr val="F7F7F7"/>
                </a:highlight>
                <a:latin typeface="Courier New"/>
                <a:ea typeface="Courier New"/>
                <a:cs typeface="Courier New"/>
                <a:sym typeface="Courier New"/>
              </a:rPr>
              <a:t>​</a:t>
            </a:r>
            <a:endParaRPr sz="1550">
              <a:solidFill>
                <a:srgbClr val="000000"/>
              </a:solidFill>
              <a:highlight>
                <a:srgbClr val="F7F7F7"/>
              </a:highlight>
              <a:latin typeface="Courier New"/>
              <a:ea typeface="Courier New"/>
              <a:cs typeface="Courier New"/>
              <a:sym typeface="Courier New"/>
            </a:endParaRPr>
          </a:p>
          <a:p>
            <a:pPr indent="0" lvl="0" marL="0" rtl="0" algn="l">
              <a:spcBef>
                <a:spcPts val="0"/>
              </a:spcBef>
              <a:spcAft>
                <a:spcPts val="1200"/>
              </a:spcAft>
              <a:buNone/>
            </a:pPr>
            <a:r>
              <a:t/>
            </a:r>
            <a:endParaRPr sz="2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217175" y="125800"/>
            <a:ext cx="2495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506" name="Google Shape;506;p74"/>
          <p:cNvSpPr txBox="1"/>
          <p:nvPr>
            <p:ph idx="1" type="body"/>
          </p:nvPr>
        </p:nvSpPr>
        <p:spPr>
          <a:xfrm>
            <a:off x="217175" y="833200"/>
            <a:ext cx="8520600" cy="59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a:t>
            </a:r>
            <a:endParaRPr/>
          </a:p>
        </p:txBody>
      </p:sp>
      <p:pic>
        <p:nvPicPr>
          <p:cNvPr id="507" name="Google Shape;507;p74"/>
          <p:cNvPicPr preferRelativeResize="0"/>
          <p:nvPr/>
        </p:nvPicPr>
        <p:blipFill>
          <a:blip r:embed="rId3">
            <a:alphaModFix/>
          </a:blip>
          <a:stretch>
            <a:fillRect/>
          </a:stretch>
        </p:blipFill>
        <p:spPr>
          <a:xfrm>
            <a:off x="5170250" y="1099575"/>
            <a:ext cx="3306280" cy="3408801"/>
          </a:xfrm>
          <a:prstGeom prst="rect">
            <a:avLst/>
          </a:prstGeom>
          <a:noFill/>
          <a:ln>
            <a:noFill/>
          </a:ln>
        </p:spPr>
      </p:pic>
      <p:pic>
        <p:nvPicPr>
          <p:cNvPr id="508" name="Google Shape;508;p74"/>
          <p:cNvPicPr preferRelativeResize="0"/>
          <p:nvPr/>
        </p:nvPicPr>
        <p:blipFill>
          <a:blip r:embed="rId4">
            <a:alphaModFix/>
          </a:blip>
          <a:stretch>
            <a:fillRect/>
          </a:stretch>
        </p:blipFill>
        <p:spPr>
          <a:xfrm>
            <a:off x="217175" y="1429900"/>
            <a:ext cx="4676775" cy="3086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nvSpPr>
        <p:spPr>
          <a:xfrm>
            <a:off x="725725" y="290275"/>
            <a:ext cx="4392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Non scaled data + SMOTE</a:t>
            </a:r>
            <a:endParaRPr sz="2000">
              <a:latin typeface="Open Sans"/>
              <a:ea typeface="Open Sans"/>
              <a:cs typeface="Open Sans"/>
              <a:sym typeface="Open Sans"/>
            </a:endParaRPr>
          </a:p>
        </p:txBody>
      </p:sp>
      <p:pic>
        <p:nvPicPr>
          <p:cNvPr id="514" name="Google Shape;514;p75"/>
          <p:cNvPicPr preferRelativeResize="0"/>
          <p:nvPr/>
        </p:nvPicPr>
        <p:blipFill>
          <a:blip r:embed="rId3">
            <a:alphaModFix/>
          </a:blip>
          <a:stretch>
            <a:fillRect/>
          </a:stretch>
        </p:blipFill>
        <p:spPr>
          <a:xfrm>
            <a:off x="4572000" y="782875"/>
            <a:ext cx="4001540" cy="4055824"/>
          </a:xfrm>
          <a:prstGeom prst="rect">
            <a:avLst/>
          </a:prstGeom>
          <a:noFill/>
          <a:ln>
            <a:noFill/>
          </a:ln>
        </p:spPr>
      </p:pic>
      <p:pic>
        <p:nvPicPr>
          <p:cNvPr id="515" name="Google Shape;515;p75"/>
          <p:cNvPicPr preferRelativeResize="0"/>
          <p:nvPr/>
        </p:nvPicPr>
        <p:blipFill>
          <a:blip r:embed="rId4">
            <a:alphaModFix/>
          </a:blip>
          <a:stretch>
            <a:fillRect/>
          </a:stretch>
        </p:blipFill>
        <p:spPr>
          <a:xfrm>
            <a:off x="304800" y="1349825"/>
            <a:ext cx="4267200" cy="29219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idx="1" type="body"/>
          </p:nvPr>
        </p:nvSpPr>
        <p:spPr>
          <a:xfrm>
            <a:off x="311700" y="395475"/>
            <a:ext cx="5697300" cy="70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Log Transformation</a:t>
            </a:r>
            <a:endParaRPr/>
          </a:p>
        </p:txBody>
      </p:sp>
      <p:pic>
        <p:nvPicPr>
          <p:cNvPr id="521" name="Google Shape;521;p76"/>
          <p:cNvPicPr preferRelativeResize="0"/>
          <p:nvPr/>
        </p:nvPicPr>
        <p:blipFill>
          <a:blip r:embed="rId3">
            <a:alphaModFix/>
          </a:blip>
          <a:stretch>
            <a:fillRect/>
          </a:stretch>
        </p:blipFill>
        <p:spPr>
          <a:xfrm>
            <a:off x="857150" y="878013"/>
            <a:ext cx="3714838" cy="3735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idx="1" type="body"/>
          </p:nvPr>
        </p:nvSpPr>
        <p:spPr>
          <a:xfrm>
            <a:off x="369775" y="308375"/>
            <a:ext cx="6006900" cy="59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SMOTE + Log Transformation</a:t>
            </a:r>
            <a:endParaRPr/>
          </a:p>
        </p:txBody>
      </p:sp>
      <p:pic>
        <p:nvPicPr>
          <p:cNvPr id="527" name="Google Shape;527;p77"/>
          <p:cNvPicPr preferRelativeResize="0"/>
          <p:nvPr/>
        </p:nvPicPr>
        <p:blipFill>
          <a:blip r:embed="rId3">
            <a:alphaModFix/>
          </a:blip>
          <a:stretch>
            <a:fillRect/>
          </a:stretch>
        </p:blipFill>
        <p:spPr>
          <a:xfrm>
            <a:off x="4796975" y="899975"/>
            <a:ext cx="3938725" cy="3938725"/>
          </a:xfrm>
          <a:prstGeom prst="rect">
            <a:avLst/>
          </a:prstGeom>
          <a:noFill/>
          <a:ln>
            <a:noFill/>
          </a:ln>
        </p:spPr>
      </p:pic>
      <p:pic>
        <p:nvPicPr>
          <p:cNvPr id="528" name="Google Shape;528;p77"/>
          <p:cNvPicPr preferRelativeResize="0"/>
          <p:nvPr/>
        </p:nvPicPr>
        <p:blipFill>
          <a:blip r:embed="rId4">
            <a:alphaModFix/>
          </a:blip>
          <a:stretch>
            <a:fillRect/>
          </a:stretch>
        </p:blipFill>
        <p:spPr>
          <a:xfrm>
            <a:off x="152400" y="1052375"/>
            <a:ext cx="4492175" cy="320603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534" name="Google Shape;534;p7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From the result of AUC value, we conclude that the data which had been </a:t>
            </a:r>
            <a:r>
              <a:rPr lang="en"/>
              <a:t>oversampling </a:t>
            </a:r>
            <a:r>
              <a:rPr lang="en"/>
              <a:t> and applied the log transformation give able to build a best performance of the random forest model </a:t>
            </a:r>
            <a:r>
              <a:rPr lang="en"/>
              <a:t>compared</a:t>
            </a:r>
            <a:r>
              <a:rPr lang="en"/>
              <a:t> to the others 3 data. It give a value of 0.80 that has a larger gap value between others 3 type of random forest model. Besides, the highest f1-score is 0.53 which is obtained from the model with the balance data with log transformation. </a:t>
            </a:r>
            <a:endParaRPr sz="2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Support Vector  Machine (SVM)</a:t>
            </a:r>
            <a:endParaRPr/>
          </a:p>
        </p:txBody>
      </p:sp>
      <p:sp>
        <p:nvSpPr>
          <p:cNvPr id="540" name="Google Shape;540;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Using Linear Kernel in SVM, the </a:t>
            </a:r>
            <a:r>
              <a:rPr lang="en"/>
              <a:t>accuracy score obtained is 12.2%, which is considered really low. The dataset used is imbalanced and in high dimension, hence we need to tune hyperparameters to improve the accuracy in prediction by using GridSearch.</a:t>
            </a:r>
            <a:endParaRPr/>
          </a:p>
        </p:txBody>
      </p:sp>
      <p:pic>
        <p:nvPicPr>
          <p:cNvPr id="541" name="Google Shape;541;p79"/>
          <p:cNvPicPr preferRelativeResize="0"/>
          <p:nvPr/>
        </p:nvPicPr>
        <p:blipFill>
          <a:blip r:embed="rId3">
            <a:alphaModFix/>
          </a:blip>
          <a:stretch>
            <a:fillRect/>
          </a:stretch>
        </p:blipFill>
        <p:spPr>
          <a:xfrm>
            <a:off x="1859650" y="2920063"/>
            <a:ext cx="5286375" cy="1266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GridSearch CV </a:t>
            </a:r>
            <a:endParaRPr/>
          </a:p>
        </p:txBody>
      </p:sp>
      <p:sp>
        <p:nvSpPr>
          <p:cNvPr id="547" name="Google Shape;547;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using GridSearch, we find the best parameters and the most optimal kernel to be used in training the SVM model with normal training non scaled data.</a:t>
            </a:r>
            <a:endParaRPr/>
          </a:p>
        </p:txBody>
      </p:sp>
      <p:pic>
        <p:nvPicPr>
          <p:cNvPr id="548" name="Google Shape;548;p80"/>
          <p:cNvPicPr preferRelativeResize="0"/>
          <p:nvPr/>
        </p:nvPicPr>
        <p:blipFill>
          <a:blip r:embed="rId3">
            <a:alphaModFix/>
          </a:blip>
          <a:stretch>
            <a:fillRect/>
          </a:stretch>
        </p:blipFill>
        <p:spPr>
          <a:xfrm>
            <a:off x="311700" y="2258725"/>
            <a:ext cx="8520599" cy="815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1"/>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a:t>
            </a:r>
            <a:endParaRPr/>
          </a:p>
        </p:txBody>
      </p:sp>
      <p:pic>
        <p:nvPicPr>
          <p:cNvPr id="554" name="Google Shape;554;p81"/>
          <p:cNvPicPr preferRelativeResize="0"/>
          <p:nvPr/>
        </p:nvPicPr>
        <p:blipFill>
          <a:blip r:embed="rId3">
            <a:alphaModFix/>
          </a:blip>
          <a:stretch>
            <a:fillRect/>
          </a:stretch>
        </p:blipFill>
        <p:spPr>
          <a:xfrm>
            <a:off x="152400" y="1248225"/>
            <a:ext cx="8839202" cy="689545"/>
          </a:xfrm>
          <a:prstGeom prst="rect">
            <a:avLst/>
          </a:prstGeom>
          <a:noFill/>
          <a:ln>
            <a:noFill/>
          </a:ln>
        </p:spPr>
      </p:pic>
      <p:pic>
        <p:nvPicPr>
          <p:cNvPr id="555" name="Google Shape;555;p81"/>
          <p:cNvPicPr preferRelativeResize="0"/>
          <p:nvPr/>
        </p:nvPicPr>
        <p:blipFill>
          <a:blip r:embed="rId4">
            <a:alphaModFix/>
          </a:blip>
          <a:stretch>
            <a:fillRect/>
          </a:stretch>
        </p:blipFill>
        <p:spPr>
          <a:xfrm>
            <a:off x="411350" y="2457395"/>
            <a:ext cx="2438400" cy="866775"/>
          </a:xfrm>
          <a:prstGeom prst="rect">
            <a:avLst/>
          </a:prstGeom>
          <a:noFill/>
          <a:ln>
            <a:noFill/>
          </a:ln>
        </p:spPr>
      </p:pic>
      <p:sp>
        <p:nvSpPr>
          <p:cNvPr id="556" name="Google Shape;556;p81"/>
          <p:cNvSpPr txBox="1"/>
          <p:nvPr/>
        </p:nvSpPr>
        <p:spPr>
          <a:xfrm>
            <a:off x="348500" y="668175"/>
            <a:ext cx="831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a:t>
            </a:r>
            <a:r>
              <a:rPr lang="en">
                <a:latin typeface="Open Sans"/>
                <a:ea typeface="Open Sans"/>
                <a:cs typeface="Open Sans"/>
                <a:sym typeface="Open Sans"/>
              </a:rPr>
              <a:t>fitting</a:t>
            </a:r>
            <a:r>
              <a:rPr lang="en">
                <a:latin typeface="Open Sans"/>
                <a:ea typeface="Open Sans"/>
                <a:cs typeface="Open Sans"/>
                <a:sym typeface="Open Sans"/>
              </a:rPr>
              <a:t> the min max scaled data, the optimal hyperparameters found are as below:</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557" name="Google Shape;557;p81"/>
          <p:cNvSpPr txBox="1"/>
          <p:nvPr/>
        </p:nvSpPr>
        <p:spPr>
          <a:xfrm>
            <a:off x="348500" y="2057200"/>
            <a:ext cx="77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fitting the min max scaled data, the best score of 88% is obtained:</a:t>
            </a:r>
            <a:endParaRPr/>
          </a:p>
        </p:txBody>
      </p:sp>
      <p:pic>
        <p:nvPicPr>
          <p:cNvPr id="558" name="Google Shape;558;p81"/>
          <p:cNvPicPr preferRelativeResize="0"/>
          <p:nvPr/>
        </p:nvPicPr>
        <p:blipFill>
          <a:blip r:embed="rId5">
            <a:alphaModFix/>
          </a:blip>
          <a:stretch>
            <a:fillRect/>
          </a:stretch>
        </p:blipFill>
        <p:spPr>
          <a:xfrm>
            <a:off x="524350" y="3540550"/>
            <a:ext cx="4572000" cy="127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409700" y="581025"/>
            <a:ext cx="6324600" cy="3457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331470" lvl="0" marL="457200" rtl="0" algn="l">
              <a:lnSpc>
                <a:spcPct val="115000"/>
              </a:lnSpc>
              <a:spcBef>
                <a:spcPts val="0"/>
              </a:spcBef>
              <a:spcAft>
                <a:spcPts val="0"/>
              </a:spcAft>
              <a:buClr>
                <a:schemeClr val="dk2"/>
              </a:buClr>
              <a:buSzPct val="100000"/>
              <a:buFont typeface="Open Sans"/>
              <a:buChar char="-"/>
            </a:pPr>
            <a:r>
              <a:rPr b="0" lang="en" sz="1800">
                <a:solidFill>
                  <a:schemeClr val="dk2"/>
                </a:solidFill>
                <a:latin typeface="Open Sans"/>
                <a:ea typeface="Open Sans"/>
                <a:cs typeface="Open Sans"/>
                <a:sym typeface="Open Sans"/>
              </a:rPr>
              <a:t>Minmax Scaled Data</a:t>
            </a:r>
            <a:endParaRPr b="0" sz="14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564" name="Google Shape;564;p82"/>
          <p:cNvPicPr preferRelativeResize="0"/>
          <p:nvPr/>
        </p:nvPicPr>
        <p:blipFill>
          <a:blip r:embed="rId3">
            <a:alphaModFix/>
          </a:blip>
          <a:stretch>
            <a:fillRect/>
          </a:stretch>
        </p:blipFill>
        <p:spPr>
          <a:xfrm>
            <a:off x="4522225" y="2114651"/>
            <a:ext cx="4267325" cy="2734589"/>
          </a:xfrm>
          <a:prstGeom prst="rect">
            <a:avLst/>
          </a:prstGeom>
          <a:noFill/>
          <a:ln>
            <a:noFill/>
          </a:ln>
        </p:spPr>
      </p:pic>
      <p:pic>
        <p:nvPicPr>
          <p:cNvPr id="565" name="Google Shape;565;p82"/>
          <p:cNvPicPr preferRelativeResize="0"/>
          <p:nvPr/>
        </p:nvPicPr>
        <p:blipFill>
          <a:blip r:embed="rId4">
            <a:alphaModFix/>
          </a:blip>
          <a:stretch>
            <a:fillRect/>
          </a:stretch>
        </p:blipFill>
        <p:spPr>
          <a:xfrm>
            <a:off x="311700" y="1410000"/>
            <a:ext cx="3405550" cy="3159025"/>
          </a:xfrm>
          <a:prstGeom prst="rect">
            <a:avLst/>
          </a:prstGeom>
          <a:noFill/>
          <a:ln>
            <a:noFill/>
          </a:ln>
        </p:spPr>
      </p:pic>
      <p:pic>
        <p:nvPicPr>
          <p:cNvPr id="566" name="Google Shape;566;p82"/>
          <p:cNvPicPr preferRelativeResize="0"/>
          <p:nvPr/>
        </p:nvPicPr>
        <p:blipFill>
          <a:blip r:embed="rId5">
            <a:alphaModFix/>
          </a:blip>
          <a:stretch>
            <a:fillRect/>
          </a:stretch>
        </p:blipFill>
        <p:spPr>
          <a:xfrm>
            <a:off x="3899100" y="391550"/>
            <a:ext cx="4976575" cy="1658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3"/>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a:t>
            </a:r>
            <a:endParaRPr/>
          </a:p>
        </p:txBody>
      </p:sp>
      <p:pic>
        <p:nvPicPr>
          <p:cNvPr id="572" name="Google Shape;572;p83"/>
          <p:cNvPicPr preferRelativeResize="0"/>
          <p:nvPr/>
        </p:nvPicPr>
        <p:blipFill>
          <a:blip r:embed="rId3">
            <a:alphaModFix/>
          </a:blip>
          <a:stretch>
            <a:fillRect/>
          </a:stretch>
        </p:blipFill>
        <p:spPr>
          <a:xfrm>
            <a:off x="240450" y="1877763"/>
            <a:ext cx="8839198" cy="1387973"/>
          </a:xfrm>
          <a:prstGeom prst="rect">
            <a:avLst/>
          </a:prstGeom>
          <a:noFill/>
          <a:ln>
            <a:noFill/>
          </a:ln>
        </p:spPr>
      </p:pic>
      <p:sp>
        <p:nvSpPr>
          <p:cNvPr id="573" name="Google Shape;573;p83"/>
          <p:cNvSpPr txBox="1"/>
          <p:nvPr/>
        </p:nvSpPr>
        <p:spPr>
          <a:xfrm>
            <a:off x="348500" y="894575"/>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After fitting the standard scaled data, the optimal hyperparameters found are as below:</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574" name="Google Shape;574;p83"/>
          <p:cNvPicPr preferRelativeResize="0"/>
          <p:nvPr/>
        </p:nvPicPr>
        <p:blipFill>
          <a:blip r:embed="rId4">
            <a:alphaModFix/>
          </a:blip>
          <a:stretch>
            <a:fillRect/>
          </a:stretch>
        </p:blipFill>
        <p:spPr>
          <a:xfrm>
            <a:off x="311700" y="3468461"/>
            <a:ext cx="4476750" cy="1314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80" name="Google Shape;580;p84"/>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a:t>
            </a:r>
            <a:endParaRPr/>
          </a:p>
        </p:txBody>
      </p:sp>
      <p:pic>
        <p:nvPicPr>
          <p:cNvPr id="581" name="Google Shape;581;p84"/>
          <p:cNvPicPr preferRelativeResize="0"/>
          <p:nvPr/>
        </p:nvPicPr>
        <p:blipFill>
          <a:blip r:embed="rId3">
            <a:alphaModFix/>
          </a:blip>
          <a:stretch>
            <a:fillRect/>
          </a:stretch>
        </p:blipFill>
        <p:spPr>
          <a:xfrm>
            <a:off x="148175" y="1266325"/>
            <a:ext cx="3638989" cy="3302700"/>
          </a:xfrm>
          <a:prstGeom prst="rect">
            <a:avLst/>
          </a:prstGeom>
          <a:noFill/>
          <a:ln>
            <a:noFill/>
          </a:ln>
        </p:spPr>
      </p:pic>
      <p:pic>
        <p:nvPicPr>
          <p:cNvPr id="582" name="Google Shape;582;p84"/>
          <p:cNvPicPr preferRelativeResize="0"/>
          <p:nvPr/>
        </p:nvPicPr>
        <p:blipFill>
          <a:blip r:embed="rId4">
            <a:alphaModFix/>
          </a:blip>
          <a:stretch>
            <a:fillRect/>
          </a:stretch>
        </p:blipFill>
        <p:spPr>
          <a:xfrm>
            <a:off x="3787175" y="259050"/>
            <a:ext cx="5279199" cy="1620800"/>
          </a:xfrm>
          <a:prstGeom prst="rect">
            <a:avLst/>
          </a:prstGeom>
          <a:noFill/>
          <a:ln>
            <a:noFill/>
          </a:ln>
        </p:spPr>
      </p:pic>
      <p:pic>
        <p:nvPicPr>
          <p:cNvPr id="583" name="Google Shape;583;p84"/>
          <p:cNvPicPr preferRelativeResize="0"/>
          <p:nvPr/>
        </p:nvPicPr>
        <p:blipFill>
          <a:blip r:embed="rId5">
            <a:alphaModFix/>
          </a:blip>
          <a:stretch>
            <a:fillRect/>
          </a:stretch>
        </p:blipFill>
        <p:spPr>
          <a:xfrm>
            <a:off x="4329463" y="2043500"/>
            <a:ext cx="4502825" cy="2945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5"/>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SMOTE </a:t>
            </a:r>
            <a:r>
              <a:rPr lang="en"/>
              <a:t>Data</a:t>
            </a:r>
            <a:endParaRPr/>
          </a:p>
        </p:txBody>
      </p:sp>
      <p:pic>
        <p:nvPicPr>
          <p:cNvPr id="589" name="Google Shape;589;p85"/>
          <p:cNvPicPr preferRelativeResize="0"/>
          <p:nvPr/>
        </p:nvPicPr>
        <p:blipFill>
          <a:blip r:embed="rId3">
            <a:alphaModFix/>
          </a:blip>
          <a:stretch>
            <a:fillRect/>
          </a:stretch>
        </p:blipFill>
        <p:spPr>
          <a:xfrm>
            <a:off x="701600" y="814350"/>
            <a:ext cx="7905750" cy="2819400"/>
          </a:xfrm>
          <a:prstGeom prst="rect">
            <a:avLst/>
          </a:prstGeom>
          <a:noFill/>
          <a:ln>
            <a:noFill/>
          </a:ln>
        </p:spPr>
      </p:pic>
      <p:pic>
        <p:nvPicPr>
          <p:cNvPr id="590" name="Google Shape;590;p85"/>
          <p:cNvPicPr preferRelativeResize="0"/>
          <p:nvPr/>
        </p:nvPicPr>
        <p:blipFill>
          <a:blip r:embed="rId4">
            <a:alphaModFix/>
          </a:blip>
          <a:stretch>
            <a:fillRect/>
          </a:stretch>
        </p:blipFill>
        <p:spPr>
          <a:xfrm>
            <a:off x="701600" y="3633750"/>
            <a:ext cx="4185616" cy="12049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6" name="Google Shape;596;p86"/>
          <p:cNvPicPr preferRelativeResize="0"/>
          <p:nvPr/>
        </p:nvPicPr>
        <p:blipFill>
          <a:blip r:embed="rId3">
            <a:alphaModFix/>
          </a:blip>
          <a:stretch>
            <a:fillRect/>
          </a:stretch>
        </p:blipFill>
        <p:spPr>
          <a:xfrm>
            <a:off x="103500" y="893025"/>
            <a:ext cx="3832650" cy="3970175"/>
          </a:xfrm>
          <a:prstGeom prst="rect">
            <a:avLst/>
          </a:prstGeom>
          <a:noFill/>
          <a:ln>
            <a:noFill/>
          </a:ln>
        </p:spPr>
      </p:pic>
      <p:sp>
        <p:nvSpPr>
          <p:cNvPr id="597" name="Google Shape;597;p86"/>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SMOTE</a:t>
            </a:r>
            <a:r>
              <a:rPr lang="en"/>
              <a:t> Data</a:t>
            </a:r>
            <a:endParaRPr/>
          </a:p>
        </p:txBody>
      </p:sp>
      <p:pic>
        <p:nvPicPr>
          <p:cNvPr id="598" name="Google Shape;598;p86"/>
          <p:cNvPicPr preferRelativeResize="0"/>
          <p:nvPr/>
        </p:nvPicPr>
        <p:blipFill>
          <a:blip r:embed="rId4">
            <a:alphaModFix/>
          </a:blip>
          <a:stretch>
            <a:fillRect/>
          </a:stretch>
        </p:blipFill>
        <p:spPr>
          <a:xfrm>
            <a:off x="4069610" y="259047"/>
            <a:ext cx="4840450" cy="1579500"/>
          </a:xfrm>
          <a:prstGeom prst="rect">
            <a:avLst/>
          </a:prstGeom>
          <a:noFill/>
          <a:ln>
            <a:noFill/>
          </a:ln>
        </p:spPr>
      </p:pic>
      <p:pic>
        <p:nvPicPr>
          <p:cNvPr id="599" name="Google Shape;599;p86"/>
          <p:cNvPicPr preferRelativeResize="0"/>
          <p:nvPr/>
        </p:nvPicPr>
        <p:blipFill>
          <a:blip r:embed="rId5">
            <a:alphaModFix/>
          </a:blip>
          <a:stretch>
            <a:fillRect/>
          </a:stretch>
        </p:blipFill>
        <p:spPr>
          <a:xfrm>
            <a:off x="4338750" y="2008525"/>
            <a:ext cx="4302175" cy="277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7"/>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SMOTE</a:t>
            </a:r>
            <a:endParaRPr/>
          </a:p>
        </p:txBody>
      </p:sp>
      <p:pic>
        <p:nvPicPr>
          <p:cNvPr id="605" name="Google Shape;605;p87"/>
          <p:cNvPicPr preferRelativeResize="0"/>
          <p:nvPr/>
        </p:nvPicPr>
        <p:blipFill>
          <a:blip r:embed="rId3">
            <a:alphaModFix/>
          </a:blip>
          <a:stretch>
            <a:fillRect/>
          </a:stretch>
        </p:blipFill>
        <p:spPr>
          <a:xfrm>
            <a:off x="679200" y="740350"/>
            <a:ext cx="8046801" cy="2851775"/>
          </a:xfrm>
          <a:prstGeom prst="rect">
            <a:avLst/>
          </a:prstGeom>
          <a:noFill/>
          <a:ln>
            <a:noFill/>
          </a:ln>
        </p:spPr>
      </p:pic>
      <p:pic>
        <p:nvPicPr>
          <p:cNvPr id="606" name="Google Shape;606;p87"/>
          <p:cNvPicPr preferRelativeResize="0"/>
          <p:nvPr/>
        </p:nvPicPr>
        <p:blipFill>
          <a:blip r:embed="rId4">
            <a:alphaModFix/>
          </a:blip>
          <a:stretch>
            <a:fillRect/>
          </a:stretch>
        </p:blipFill>
        <p:spPr>
          <a:xfrm>
            <a:off x="679200" y="3656450"/>
            <a:ext cx="4072713" cy="1246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8"/>
          <p:cNvSpPr txBox="1"/>
          <p:nvPr>
            <p:ph idx="1" type="body"/>
          </p:nvPr>
        </p:nvSpPr>
        <p:spPr>
          <a:xfrm>
            <a:off x="311700" y="259050"/>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SMOTE</a:t>
            </a:r>
            <a:endParaRPr/>
          </a:p>
        </p:txBody>
      </p:sp>
      <p:pic>
        <p:nvPicPr>
          <p:cNvPr id="612" name="Google Shape;612;p88"/>
          <p:cNvPicPr preferRelativeResize="0"/>
          <p:nvPr/>
        </p:nvPicPr>
        <p:blipFill>
          <a:blip r:embed="rId3">
            <a:alphaModFix/>
          </a:blip>
          <a:stretch>
            <a:fillRect/>
          </a:stretch>
        </p:blipFill>
        <p:spPr>
          <a:xfrm>
            <a:off x="202700" y="1230875"/>
            <a:ext cx="3482925" cy="3699575"/>
          </a:xfrm>
          <a:prstGeom prst="rect">
            <a:avLst/>
          </a:prstGeom>
          <a:noFill/>
          <a:ln>
            <a:noFill/>
          </a:ln>
        </p:spPr>
      </p:pic>
      <p:pic>
        <p:nvPicPr>
          <p:cNvPr id="613" name="Google Shape;613;p88"/>
          <p:cNvPicPr preferRelativeResize="0"/>
          <p:nvPr/>
        </p:nvPicPr>
        <p:blipFill>
          <a:blip r:embed="rId4">
            <a:alphaModFix/>
          </a:blip>
          <a:stretch>
            <a:fillRect/>
          </a:stretch>
        </p:blipFill>
        <p:spPr>
          <a:xfrm>
            <a:off x="4038200" y="644150"/>
            <a:ext cx="4794100" cy="1751975"/>
          </a:xfrm>
          <a:prstGeom prst="rect">
            <a:avLst/>
          </a:prstGeom>
          <a:noFill/>
          <a:ln>
            <a:noFill/>
          </a:ln>
        </p:spPr>
      </p:pic>
      <p:pic>
        <p:nvPicPr>
          <p:cNvPr id="614" name="Google Shape;614;p88"/>
          <p:cNvPicPr preferRelativeResize="0"/>
          <p:nvPr/>
        </p:nvPicPr>
        <p:blipFill>
          <a:blip r:embed="rId5">
            <a:alphaModFix/>
          </a:blip>
          <a:stretch>
            <a:fillRect/>
          </a:stretch>
        </p:blipFill>
        <p:spPr>
          <a:xfrm>
            <a:off x="4645725" y="2258550"/>
            <a:ext cx="4186576" cy="267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9"/>
          <p:cNvSpPr txBox="1"/>
          <p:nvPr>
            <p:ph idx="1" type="body"/>
          </p:nvPr>
        </p:nvSpPr>
        <p:spPr>
          <a:xfrm>
            <a:off x="374575" y="296775"/>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SMOTE</a:t>
            </a:r>
            <a:endParaRPr/>
          </a:p>
        </p:txBody>
      </p:sp>
      <p:pic>
        <p:nvPicPr>
          <p:cNvPr id="620" name="Google Shape;620;p89"/>
          <p:cNvPicPr preferRelativeResize="0"/>
          <p:nvPr/>
        </p:nvPicPr>
        <p:blipFill>
          <a:blip r:embed="rId3">
            <a:alphaModFix/>
          </a:blip>
          <a:stretch>
            <a:fillRect/>
          </a:stretch>
        </p:blipFill>
        <p:spPr>
          <a:xfrm>
            <a:off x="943625" y="790650"/>
            <a:ext cx="7762875" cy="2581275"/>
          </a:xfrm>
          <a:prstGeom prst="rect">
            <a:avLst/>
          </a:prstGeom>
          <a:noFill/>
          <a:ln>
            <a:noFill/>
          </a:ln>
        </p:spPr>
      </p:pic>
      <p:pic>
        <p:nvPicPr>
          <p:cNvPr id="621" name="Google Shape;621;p89"/>
          <p:cNvPicPr preferRelativeResize="0"/>
          <p:nvPr/>
        </p:nvPicPr>
        <p:blipFill>
          <a:blip r:embed="rId4">
            <a:alphaModFix/>
          </a:blip>
          <a:stretch>
            <a:fillRect/>
          </a:stretch>
        </p:blipFill>
        <p:spPr>
          <a:xfrm>
            <a:off x="943625" y="3712975"/>
            <a:ext cx="4514850" cy="1276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0"/>
          <p:cNvSpPr txBox="1"/>
          <p:nvPr>
            <p:ph idx="1" type="body"/>
          </p:nvPr>
        </p:nvSpPr>
        <p:spPr>
          <a:xfrm>
            <a:off x="374575" y="296775"/>
            <a:ext cx="8520600" cy="5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SMOTE</a:t>
            </a:r>
            <a:endParaRPr/>
          </a:p>
        </p:txBody>
      </p:sp>
      <p:pic>
        <p:nvPicPr>
          <p:cNvPr id="627" name="Google Shape;627;p90"/>
          <p:cNvPicPr preferRelativeResize="0"/>
          <p:nvPr/>
        </p:nvPicPr>
        <p:blipFill>
          <a:blip r:embed="rId3">
            <a:alphaModFix/>
          </a:blip>
          <a:stretch>
            <a:fillRect/>
          </a:stretch>
        </p:blipFill>
        <p:spPr>
          <a:xfrm>
            <a:off x="152400" y="1004475"/>
            <a:ext cx="3711991" cy="3986625"/>
          </a:xfrm>
          <a:prstGeom prst="rect">
            <a:avLst/>
          </a:prstGeom>
          <a:noFill/>
          <a:ln>
            <a:noFill/>
          </a:ln>
        </p:spPr>
      </p:pic>
      <p:pic>
        <p:nvPicPr>
          <p:cNvPr id="628" name="Google Shape;628;p90"/>
          <p:cNvPicPr preferRelativeResize="0"/>
          <p:nvPr/>
        </p:nvPicPr>
        <p:blipFill>
          <a:blip r:embed="rId4">
            <a:alphaModFix/>
          </a:blip>
          <a:stretch>
            <a:fillRect/>
          </a:stretch>
        </p:blipFill>
        <p:spPr>
          <a:xfrm>
            <a:off x="3864400" y="646275"/>
            <a:ext cx="5212175" cy="1705807"/>
          </a:xfrm>
          <a:prstGeom prst="rect">
            <a:avLst/>
          </a:prstGeom>
          <a:noFill/>
          <a:ln>
            <a:noFill/>
          </a:ln>
        </p:spPr>
      </p:pic>
      <p:pic>
        <p:nvPicPr>
          <p:cNvPr id="629" name="Google Shape;629;p90"/>
          <p:cNvPicPr preferRelativeResize="0"/>
          <p:nvPr/>
        </p:nvPicPr>
        <p:blipFill>
          <a:blip r:embed="rId5">
            <a:alphaModFix/>
          </a:blip>
          <a:stretch>
            <a:fillRect/>
          </a:stretch>
        </p:blipFill>
        <p:spPr>
          <a:xfrm>
            <a:off x="4796616" y="2454157"/>
            <a:ext cx="3809408" cy="24866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1"/>
          <p:cNvSpPr txBox="1"/>
          <p:nvPr>
            <p:ph idx="1" type="body"/>
          </p:nvPr>
        </p:nvSpPr>
        <p:spPr>
          <a:xfrm>
            <a:off x="247425" y="30192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Log Transformation</a:t>
            </a:r>
            <a:endParaRPr/>
          </a:p>
        </p:txBody>
      </p:sp>
      <p:pic>
        <p:nvPicPr>
          <p:cNvPr id="635" name="Google Shape;635;p91"/>
          <p:cNvPicPr preferRelativeResize="0"/>
          <p:nvPr/>
        </p:nvPicPr>
        <p:blipFill>
          <a:blip r:embed="rId3">
            <a:alphaModFix/>
          </a:blip>
          <a:stretch>
            <a:fillRect/>
          </a:stretch>
        </p:blipFill>
        <p:spPr>
          <a:xfrm>
            <a:off x="806425" y="771425"/>
            <a:ext cx="7667625" cy="2667000"/>
          </a:xfrm>
          <a:prstGeom prst="rect">
            <a:avLst/>
          </a:prstGeom>
          <a:noFill/>
          <a:ln>
            <a:noFill/>
          </a:ln>
        </p:spPr>
      </p:pic>
      <p:pic>
        <p:nvPicPr>
          <p:cNvPr id="636" name="Google Shape;636;p91"/>
          <p:cNvPicPr preferRelativeResize="0"/>
          <p:nvPr/>
        </p:nvPicPr>
        <p:blipFill>
          <a:blip r:embed="rId4">
            <a:alphaModFix/>
          </a:blip>
          <a:stretch>
            <a:fillRect/>
          </a:stretch>
        </p:blipFill>
        <p:spPr>
          <a:xfrm>
            <a:off x="806425" y="3603400"/>
            <a:ext cx="4314825" cy="136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1" type="body"/>
          </p:nvPr>
        </p:nvSpPr>
        <p:spPr>
          <a:xfrm>
            <a:off x="311700" y="312625"/>
            <a:ext cx="8520600" cy="512400"/>
          </a:xfrm>
          <a:prstGeom prst="rect">
            <a:avLst/>
          </a:prstGeom>
        </p:spPr>
        <p:txBody>
          <a:bodyPr anchorCtr="0" anchor="t" bIns="91425" lIns="91425" spcFirstLastPara="1" rIns="91425" wrap="square" tIns="91425">
            <a:normAutofit fontScale="62500" lnSpcReduction="20000"/>
          </a:bodyPr>
          <a:lstStyle/>
          <a:p>
            <a:pPr indent="-300037" lvl="0" marL="457200" marR="0" rtl="0" algn="l">
              <a:lnSpc>
                <a:spcPct val="115000"/>
              </a:lnSpc>
              <a:spcBef>
                <a:spcPts val="0"/>
              </a:spcBef>
              <a:spcAft>
                <a:spcPts val="0"/>
              </a:spcAft>
              <a:buSzPct val="100000"/>
              <a:buChar char="-"/>
            </a:pPr>
            <a:r>
              <a:rPr lang="en"/>
              <a:t>Numerical feature to check for distribution</a:t>
            </a:r>
            <a:endParaRPr/>
          </a:p>
          <a:p>
            <a:pPr indent="-300037" lvl="0" marL="457200" marR="0" rtl="0" algn="l">
              <a:lnSpc>
                <a:spcPct val="115000"/>
              </a:lnSpc>
              <a:spcBef>
                <a:spcPts val="0"/>
              </a:spcBef>
              <a:spcAft>
                <a:spcPts val="0"/>
              </a:spcAft>
              <a:buSzPct val="100000"/>
              <a:buChar char="-"/>
            </a:pPr>
            <a:r>
              <a:rPr lang="en"/>
              <a:t>To check for the min and max value, apply scaling method if </a:t>
            </a:r>
            <a:r>
              <a:rPr lang="en"/>
              <a:t>necessary</a:t>
            </a:r>
            <a:endParaRPr/>
          </a:p>
        </p:txBody>
      </p:sp>
      <p:pic>
        <p:nvPicPr>
          <p:cNvPr id="111" name="Google Shape;111;p20"/>
          <p:cNvPicPr preferRelativeResize="0"/>
          <p:nvPr/>
        </p:nvPicPr>
        <p:blipFill>
          <a:blip r:embed="rId3">
            <a:alphaModFix/>
          </a:blip>
          <a:stretch>
            <a:fillRect/>
          </a:stretch>
        </p:blipFill>
        <p:spPr>
          <a:xfrm>
            <a:off x="1206563" y="1601925"/>
            <a:ext cx="6730850" cy="2347975"/>
          </a:xfrm>
          <a:prstGeom prst="rect">
            <a:avLst/>
          </a:prstGeom>
          <a:noFill/>
          <a:ln>
            <a:noFill/>
          </a:ln>
        </p:spPr>
      </p:pic>
      <p:pic>
        <p:nvPicPr>
          <p:cNvPr id="112" name="Google Shape;112;p20"/>
          <p:cNvPicPr preferRelativeResize="0"/>
          <p:nvPr/>
        </p:nvPicPr>
        <p:blipFill>
          <a:blip r:embed="rId4">
            <a:alphaModFix/>
          </a:blip>
          <a:stretch>
            <a:fillRect/>
          </a:stretch>
        </p:blipFill>
        <p:spPr>
          <a:xfrm>
            <a:off x="2014525" y="960750"/>
            <a:ext cx="5114925" cy="295275"/>
          </a:xfrm>
          <a:prstGeom prst="rect">
            <a:avLst/>
          </a:prstGeom>
          <a:noFill/>
          <a:ln>
            <a:noFill/>
          </a:ln>
        </p:spPr>
      </p:pic>
      <p:sp>
        <p:nvSpPr>
          <p:cNvPr id="113" name="Google Shape;113;p20"/>
          <p:cNvSpPr txBox="1"/>
          <p:nvPr/>
        </p:nvSpPr>
        <p:spPr>
          <a:xfrm>
            <a:off x="311700" y="4117850"/>
            <a:ext cx="7204500" cy="615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The min value of balance is a negative value</a:t>
            </a:r>
            <a:endParaRPr sz="1300">
              <a:solidFill>
                <a:schemeClr val="dk2"/>
              </a:solidFill>
              <a:latin typeface="Open Sans"/>
              <a:ea typeface="Open Sans"/>
              <a:cs typeface="Open Sans"/>
              <a:sym typeface="Open Sans"/>
            </a:endParaRPr>
          </a:p>
          <a:p>
            <a:pPr indent="-311150" lvl="0" marL="457200" marR="0" rtl="0" algn="l">
              <a:lnSpc>
                <a:spcPct val="115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The min value of previous and duration are 0</a:t>
            </a:r>
            <a:endParaRPr sz="9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2"/>
          <p:cNvSpPr txBox="1"/>
          <p:nvPr>
            <p:ph idx="1" type="body"/>
          </p:nvPr>
        </p:nvSpPr>
        <p:spPr>
          <a:xfrm>
            <a:off x="247425" y="30192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 scaled data + Log Transformation</a:t>
            </a:r>
            <a:endParaRPr/>
          </a:p>
        </p:txBody>
      </p:sp>
      <p:pic>
        <p:nvPicPr>
          <p:cNvPr id="642" name="Google Shape;642;p92"/>
          <p:cNvPicPr preferRelativeResize="0"/>
          <p:nvPr/>
        </p:nvPicPr>
        <p:blipFill>
          <a:blip r:embed="rId3">
            <a:alphaModFix/>
          </a:blip>
          <a:stretch>
            <a:fillRect/>
          </a:stretch>
        </p:blipFill>
        <p:spPr>
          <a:xfrm>
            <a:off x="152400" y="923825"/>
            <a:ext cx="3631496" cy="4067276"/>
          </a:xfrm>
          <a:prstGeom prst="rect">
            <a:avLst/>
          </a:prstGeom>
          <a:noFill/>
          <a:ln>
            <a:noFill/>
          </a:ln>
        </p:spPr>
      </p:pic>
      <p:pic>
        <p:nvPicPr>
          <p:cNvPr id="643" name="Google Shape;643;p92"/>
          <p:cNvPicPr preferRelativeResize="0"/>
          <p:nvPr/>
        </p:nvPicPr>
        <p:blipFill>
          <a:blip r:embed="rId4">
            <a:alphaModFix/>
          </a:blip>
          <a:stretch>
            <a:fillRect/>
          </a:stretch>
        </p:blipFill>
        <p:spPr>
          <a:xfrm>
            <a:off x="4194413" y="659700"/>
            <a:ext cx="4740325" cy="1702200"/>
          </a:xfrm>
          <a:prstGeom prst="rect">
            <a:avLst/>
          </a:prstGeom>
          <a:noFill/>
          <a:ln>
            <a:noFill/>
          </a:ln>
        </p:spPr>
      </p:pic>
      <p:pic>
        <p:nvPicPr>
          <p:cNvPr id="644" name="Google Shape;644;p92"/>
          <p:cNvPicPr preferRelativeResize="0"/>
          <p:nvPr/>
        </p:nvPicPr>
        <p:blipFill>
          <a:blip r:embed="rId5">
            <a:alphaModFix/>
          </a:blip>
          <a:stretch>
            <a:fillRect/>
          </a:stretch>
        </p:blipFill>
        <p:spPr>
          <a:xfrm>
            <a:off x="4792100" y="2361900"/>
            <a:ext cx="3769649" cy="2547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3"/>
          <p:cNvSpPr txBox="1"/>
          <p:nvPr>
            <p:ph idx="1" type="body"/>
          </p:nvPr>
        </p:nvSpPr>
        <p:spPr>
          <a:xfrm>
            <a:off x="268825"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Log Transformation</a:t>
            </a:r>
            <a:endParaRPr/>
          </a:p>
        </p:txBody>
      </p:sp>
      <p:pic>
        <p:nvPicPr>
          <p:cNvPr id="650" name="Google Shape;650;p93"/>
          <p:cNvPicPr preferRelativeResize="0"/>
          <p:nvPr/>
        </p:nvPicPr>
        <p:blipFill>
          <a:blip r:embed="rId3">
            <a:alphaModFix/>
          </a:blip>
          <a:stretch>
            <a:fillRect/>
          </a:stretch>
        </p:blipFill>
        <p:spPr>
          <a:xfrm>
            <a:off x="567450" y="790588"/>
            <a:ext cx="7715250" cy="2581275"/>
          </a:xfrm>
          <a:prstGeom prst="rect">
            <a:avLst/>
          </a:prstGeom>
          <a:noFill/>
          <a:ln>
            <a:noFill/>
          </a:ln>
        </p:spPr>
      </p:pic>
      <p:pic>
        <p:nvPicPr>
          <p:cNvPr id="651" name="Google Shape;651;p93"/>
          <p:cNvPicPr preferRelativeResize="0"/>
          <p:nvPr/>
        </p:nvPicPr>
        <p:blipFill>
          <a:blip r:embed="rId4">
            <a:alphaModFix/>
          </a:blip>
          <a:stretch>
            <a:fillRect/>
          </a:stretch>
        </p:blipFill>
        <p:spPr>
          <a:xfrm>
            <a:off x="567450" y="3574563"/>
            <a:ext cx="4733925" cy="13049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4"/>
          <p:cNvSpPr txBox="1"/>
          <p:nvPr>
            <p:ph idx="1" type="body"/>
          </p:nvPr>
        </p:nvSpPr>
        <p:spPr>
          <a:xfrm>
            <a:off x="268825"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scaled data + Log Transformation</a:t>
            </a:r>
            <a:endParaRPr/>
          </a:p>
        </p:txBody>
      </p:sp>
      <p:pic>
        <p:nvPicPr>
          <p:cNvPr id="657" name="Google Shape;657;p94"/>
          <p:cNvPicPr preferRelativeResize="0"/>
          <p:nvPr/>
        </p:nvPicPr>
        <p:blipFill>
          <a:blip r:embed="rId3">
            <a:alphaModFix/>
          </a:blip>
          <a:stretch>
            <a:fillRect/>
          </a:stretch>
        </p:blipFill>
        <p:spPr>
          <a:xfrm>
            <a:off x="152400" y="891675"/>
            <a:ext cx="3725921" cy="4099425"/>
          </a:xfrm>
          <a:prstGeom prst="rect">
            <a:avLst/>
          </a:prstGeom>
          <a:noFill/>
          <a:ln>
            <a:noFill/>
          </a:ln>
        </p:spPr>
      </p:pic>
      <p:pic>
        <p:nvPicPr>
          <p:cNvPr id="658" name="Google Shape;658;p94"/>
          <p:cNvPicPr preferRelativeResize="0"/>
          <p:nvPr/>
        </p:nvPicPr>
        <p:blipFill>
          <a:blip r:embed="rId4">
            <a:alphaModFix/>
          </a:blip>
          <a:stretch>
            <a:fillRect/>
          </a:stretch>
        </p:blipFill>
        <p:spPr>
          <a:xfrm>
            <a:off x="4012275" y="585850"/>
            <a:ext cx="4957325" cy="1634925"/>
          </a:xfrm>
          <a:prstGeom prst="rect">
            <a:avLst/>
          </a:prstGeom>
          <a:noFill/>
          <a:ln>
            <a:noFill/>
          </a:ln>
        </p:spPr>
      </p:pic>
      <p:pic>
        <p:nvPicPr>
          <p:cNvPr id="659" name="Google Shape;659;p94"/>
          <p:cNvPicPr preferRelativeResize="0"/>
          <p:nvPr/>
        </p:nvPicPr>
        <p:blipFill>
          <a:blip r:embed="rId5">
            <a:alphaModFix/>
          </a:blip>
          <a:stretch>
            <a:fillRect/>
          </a:stretch>
        </p:blipFill>
        <p:spPr>
          <a:xfrm>
            <a:off x="4571996" y="2373175"/>
            <a:ext cx="3719586" cy="26179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5"/>
          <p:cNvSpPr txBox="1"/>
          <p:nvPr>
            <p:ph idx="1" type="body"/>
          </p:nvPr>
        </p:nvSpPr>
        <p:spPr>
          <a:xfrm>
            <a:off x="311700"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a:t>
            </a:r>
            <a:endParaRPr/>
          </a:p>
        </p:txBody>
      </p:sp>
      <p:pic>
        <p:nvPicPr>
          <p:cNvPr id="665" name="Google Shape;665;p95"/>
          <p:cNvPicPr preferRelativeResize="0"/>
          <p:nvPr/>
        </p:nvPicPr>
        <p:blipFill>
          <a:blip r:embed="rId3">
            <a:alphaModFix/>
          </a:blip>
          <a:stretch>
            <a:fillRect/>
          </a:stretch>
        </p:blipFill>
        <p:spPr>
          <a:xfrm>
            <a:off x="642938" y="1004875"/>
            <a:ext cx="7858125" cy="2619375"/>
          </a:xfrm>
          <a:prstGeom prst="rect">
            <a:avLst/>
          </a:prstGeom>
          <a:noFill/>
          <a:ln>
            <a:noFill/>
          </a:ln>
        </p:spPr>
      </p:pic>
      <p:pic>
        <p:nvPicPr>
          <p:cNvPr id="666" name="Google Shape;666;p95"/>
          <p:cNvPicPr preferRelativeResize="0"/>
          <p:nvPr/>
        </p:nvPicPr>
        <p:blipFill>
          <a:blip r:embed="rId4">
            <a:alphaModFix/>
          </a:blip>
          <a:stretch>
            <a:fillRect/>
          </a:stretch>
        </p:blipFill>
        <p:spPr>
          <a:xfrm>
            <a:off x="756150" y="3713800"/>
            <a:ext cx="4228085" cy="1214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6"/>
          <p:cNvSpPr txBox="1"/>
          <p:nvPr>
            <p:ph idx="1" type="body"/>
          </p:nvPr>
        </p:nvSpPr>
        <p:spPr>
          <a:xfrm>
            <a:off x="311700" y="269775"/>
            <a:ext cx="8520600" cy="46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a:t>
            </a:r>
            <a:endParaRPr/>
          </a:p>
        </p:txBody>
      </p:sp>
      <p:pic>
        <p:nvPicPr>
          <p:cNvPr id="672" name="Google Shape;672;p96"/>
          <p:cNvPicPr preferRelativeResize="0"/>
          <p:nvPr/>
        </p:nvPicPr>
        <p:blipFill>
          <a:blip r:embed="rId3">
            <a:alphaModFix/>
          </a:blip>
          <a:stretch>
            <a:fillRect/>
          </a:stretch>
        </p:blipFill>
        <p:spPr>
          <a:xfrm>
            <a:off x="152400" y="891675"/>
            <a:ext cx="3857186" cy="4099425"/>
          </a:xfrm>
          <a:prstGeom prst="rect">
            <a:avLst/>
          </a:prstGeom>
          <a:noFill/>
          <a:ln>
            <a:noFill/>
          </a:ln>
        </p:spPr>
      </p:pic>
      <p:pic>
        <p:nvPicPr>
          <p:cNvPr id="673" name="Google Shape;673;p96"/>
          <p:cNvPicPr preferRelativeResize="0"/>
          <p:nvPr/>
        </p:nvPicPr>
        <p:blipFill>
          <a:blip r:embed="rId4">
            <a:alphaModFix/>
          </a:blip>
          <a:stretch>
            <a:fillRect/>
          </a:stretch>
        </p:blipFill>
        <p:spPr>
          <a:xfrm>
            <a:off x="4100325" y="663200"/>
            <a:ext cx="4893050" cy="1603675"/>
          </a:xfrm>
          <a:prstGeom prst="rect">
            <a:avLst/>
          </a:prstGeom>
          <a:noFill/>
          <a:ln>
            <a:noFill/>
          </a:ln>
        </p:spPr>
      </p:pic>
      <p:pic>
        <p:nvPicPr>
          <p:cNvPr id="674" name="Google Shape;674;p96"/>
          <p:cNvPicPr preferRelativeResize="0"/>
          <p:nvPr/>
        </p:nvPicPr>
        <p:blipFill>
          <a:blip r:embed="rId5">
            <a:alphaModFix/>
          </a:blip>
          <a:stretch>
            <a:fillRect/>
          </a:stretch>
        </p:blipFill>
        <p:spPr>
          <a:xfrm>
            <a:off x="4853761" y="2343800"/>
            <a:ext cx="3594965" cy="25718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idx="1" type="body"/>
          </p:nvPr>
        </p:nvSpPr>
        <p:spPr>
          <a:xfrm>
            <a:off x="311700" y="289325"/>
            <a:ext cx="8520600" cy="52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 + log transformation + SMOTE</a:t>
            </a:r>
            <a:endParaRPr/>
          </a:p>
        </p:txBody>
      </p:sp>
      <p:pic>
        <p:nvPicPr>
          <p:cNvPr id="680" name="Google Shape;680;p97"/>
          <p:cNvPicPr preferRelativeResize="0"/>
          <p:nvPr/>
        </p:nvPicPr>
        <p:blipFill>
          <a:blip r:embed="rId3">
            <a:alphaModFix/>
          </a:blip>
          <a:stretch>
            <a:fillRect/>
          </a:stretch>
        </p:blipFill>
        <p:spPr>
          <a:xfrm>
            <a:off x="723900" y="909513"/>
            <a:ext cx="7696200" cy="2695575"/>
          </a:xfrm>
          <a:prstGeom prst="rect">
            <a:avLst/>
          </a:prstGeom>
          <a:noFill/>
          <a:ln>
            <a:noFill/>
          </a:ln>
        </p:spPr>
      </p:pic>
      <p:pic>
        <p:nvPicPr>
          <p:cNvPr id="681" name="Google Shape;681;p97"/>
          <p:cNvPicPr preferRelativeResize="0"/>
          <p:nvPr/>
        </p:nvPicPr>
        <p:blipFill>
          <a:blip r:embed="rId4">
            <a:alphaModFix/>
          </a:blip>
          <a:stretch>
            <a:fillRect/>
          </a:stretch>
        </p:blipFill>
        <p:spPr>
          <a:xfrm>
            <a:off x="723900" y="3696088"/>
            <a:ext cx="4486275" cy="1200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8"/>
          <p:cNvSpPr txBox="1"/>
          <p:nvPr>
            <p:ph idx="1" type="body"/>
          </p:nvPr>
        </p:nvSpPr>
        <p:spPr>
          <a:xfrm>
            <a:off x="311700" y="289325"/>
            <a:ext cx="8520600" cy="52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Non-scaled data + log transformation + SMOTE</a:t>
            </a:r>
            <a:endParaRPr/>
          </a:p>
        </p:txBody>
      </p:sp>
      <p:pic>
        <p:nvPicPr>
          <p:cNvPr id="687" name="Google Shape;687;p98"/>
          <p:cNvPicPr preferRelativeResize="0"/>
          <p:nvPr/>
        </p:nvPicPr>
        <p:blipFill>
          <a:blip r:embed="rId3">
            <a:alphaModFix/>
          </a:blip>
          <a:stretch>
            <a:fillRect/>
          </a:stretch>
        </p:blipFill>
        <p:spPr>
          <a:xfrm>
            <a:off x="152400" y="970925"/>
            <a:ext cx="3764346" cy="4020176"/>
          </a:xfrm>
          <a:prstGeom prst="rect">
            <a:avLst/>
          </a:prstGeom>
          <a:noFill/>
          <a:ln>
            <a:noFill/>
          </a:ln>
        </p:spPr>
      </p:pic>
      <p:pic>
        <p:nvPicPr>
          <p:cNvPr id="688" name="Google Shape;688;p98"/>
          <p:cNvPicPr preferRelativeResize="0"/>
          <p:nvPr/>
        </p:nvPicPr>
        <p:blipFill>
          <a:blip r:embed="rId4">
            <a:alphaModFix/>
          </a:blip>
          <a:stretch>
            <a:fillRect/>
          </a:stretch>
        </p:blipFill>
        <p:spPr>
          <a:xfrm>
            <a:off x="4094050" y="656825"/>
            <a:ext cx="4917600" cy="1674577"/>
          </a:xfrm>
          <a:prstGeom prst="rect">
            <a:avLst/>
          </a:prstGeom>
          <a:noFill/>
          <a:ln>
            <a:noFill/>
          </a:ln>
        </p:spPr>
      </p:pic>
      <p:pic>
        <p:nvPicPr>
          <p:cNvPr id="689" name="Google Shape;689;p98"/>
          <p:cNvPicPr preferRelativeResize="0"/>
          <p:nvPr/>
        </p:nvPicPr>
        <p:blipFill>
          <a:blip r:embed="rId5">
            <a:alphaModFix/>
          </a:blip>
          <a:stretch>
            <a:fillRect/>
          </a:stretch>
        </p:blipFill>
        <p:spPr>
          <a:xfrm>
            <a:off x="4736446" y="2483802"/>
            <a:ext cx="3632796" cy="250729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9"/>
          <p:cNvSpPr txBox="1"/>
          <p:nvPr>
            <p:ph idx="1" type="body"/>
          </p:nvPr>
        </p:nvSpPr>
        <p:spPr>
          <a:xfrm>
            <a:off x="311700" y="312625"/>
            <a:ext cx="8520600" cy="4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Scaler data + log transformation + SMOTE</a:t>
            </a:r>
            <a:endParaRPr/>
          </a:p>
        </p:txBody>
      </p:sp>
      <p:pic>
        <p:nvPicPr>
          <p:cNvPr id="695" name="Google Shape;695;p99"/>
          <p:cNvPicPr preferRelativeResize="0"/>
          <p:nvPr/>
        </p:nvPicPr>
        <p:blipFill>
          <a:blip r:embed="rId3">
            <a:alphaModFix/>
          </a:blip>
          <a:stretch>
            <a:fillRect/>
          </a:stretch>
        </p:blipFill>
        <p:spPr>
          <a:xfrm>
            <a:off x="869350" y="803725"/>
            <a:ext cx="7658100" cy="2686050"/>
          </a:xfrm>
          <a:prstGeom prst="rect">
            <a:avLst/>
          </a:prstGeom>
          <a:noFill/>
          <a:ln>
            <a:noFill/>
          </a:ln>
        </p:spPr>
      </p:pic>
      <p:pic>
        <p:nvPicPr>
          <p:cNvPr id="696" name="Google Shape;696;p99"/>
          <p:cNvPicPr preferRelativeResize="0"/>
          <p:nvPr/>
        </p:nvPicPr>
        <p:blipFill>
          <a:blip r:embed="rId4">
            <a:alphaModFix/>
          </a:blip>
          <a:stretch>
            <a:fillRect/>
          </a:stretch>
        </p:blipFill>
        <p:spPr>
          <a:xfrm>
            <a:off x="869350" y="3617050"/>
            <a:ext cx="4402235" cy="1348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0"/>
          <p:cNvSpPr txBox="1"/>
          <p:nvPr>
            <p:ph idx="1" type="body"/>
          </p:nvPr>
        </p:nvSpPr>
        <p:spPr>
          <a:xfrm>
            <a:off x="311700" y="312625"/>
            <a:ext cx="8520600" cy="4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Minmax Scaler data + log transformation + SMOTE</a:t>
            </a:r>
            <a:endParaRPr/>
          </a:p>
        </p:txBody>
      </p:sp>
      <p:pic>
        <p:nvPicPr>
          <p:cNvPr id="702" name="Google Shape;702;p100"/>
          <p:cNvPicPr preferRelativeResize="0"/>
          <p:nvPr/>
        </p:nvPicPr>
        <p:blipFill>
          <a:blip r:embed="rId3">
            <a:alphaModFix/>
          </a:blip>
          <a:stretch>
            <a:fillRect/>
          </a:stretch>
        </p:blipFill>
        <p:spPr>
          <a:xfrm>
            <a:off x="152400" y="956125"/>
            <a:ext cx="3657272" cy="4034975"/>
          </a:xfrm>
          <a:prstGeom prst="rect">
            <a:avLst/>
          </a:prstGeom>
          <a:noFill/>
          <a:ln>
            <a:noFill/>
          </a:ln>
        </p:spPr>
      </p:pic>
      <p:pic>
        <p:nvPicPr>
          <p:cNvPr id="703" name="Google Shape;703;p100"/>
          <p:cNvPicPr preferRelativeResize="0"/>
          <p:nvPr/>
        </p:nvPicPr>
        <p:blipFill>
          <a:blip r:embed="rId4">
            <a:alphaModFix/>
          </a:blip>
          <a:stretch>
            <a:fillRect/>
          </a:stretch>
        </p:blipFill>
        <p:spPr>
          <a:xfrm>
            <a:off x="4100325" y="707050"/>
            <a:ext cx="4881849" cy="1594675"/>
          </a:xfrm>
          <a:prstGeom prst="rect">
            <a:avLst/>
          </a:prstGeom>
          <a:noFill/>
          <a:ln>
            <a:noFill/>
          </a:ln>
        </p:spPr>
      </p:pic>
      <p:pic>
        <p:nvPicPr>
          <p:cNvPr id="704" name="Google Shape;704;p100"/>
          <p:cNvPicPr preferRelativeResize="0"/>
          <p:nvPr/>
        </p:nvPicPr>
        <p:blipFill>
          <a:blip r:embed="rId5">
            <a:alphaModFix/>
          </a:blip>
          <a:stretch>
            <a:fillRect/>
          </a:stretch>
        </p:blipFill>
        <p:spPr>
          <a:xfrm>
            <a:off x="4704172" y="2454125"/>
            <a:ext cx="3517559" cy="2536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1"/>
          <p:cNvSpPr txBox="1"/>
          <p:nvPr>
            <p:ph idx="1" type="body"/>
          </p:nvPr>
        </p:nvSpPr>
        <p:spPr>
          <a:xfrm>
            <a:off x="311700" y="128600"/>
            <a:ext cx="8520600" cy="47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 + SMOTE</a:t>
            </a:r>
            <a:endParaRPr/>
          </a:p>
        </p:txBody>
      </p:sp>
      <p:pic>
        <p:nvPicPr>
          <p:cNvPr id="710" name="Google Shape;710;p101"/>
          <p:cNvPicPr preferRelativeResize="0"/>
          <p:nvPr/>
        </p:nvPicPr>
        <p:blipFill>
          <a:blip r:embed="rId3">
            <a:alphaModFix/>
          </a:blip>
          <a:stretch>
            <a:fillRect/>
          </a:stretch>
        </p:blipFill>
        <p:spPr>
          <a:xfrm>
            <a:off x="733425" y="769375"/>
            <a:ext cx="7677150" cy="2628900"/>
          </a:xfrm>
          <a:prstGeom prst="rect">
            <a:avLst/>
          </a:prstGeom>
          <a:noFill/>
          <a:ln>
            <a:noFill/>
          </a:ln>
        </p:spPr>
      </p:pic>
      <p:pic>
        <p:nvPicPr>
          <p:cNvPr id="711" name="Google Shape;711;p101"/>
          <p:cNvPicPr preferRelativeResize="0"/>
          <p:nvPr/>
        </p:nvPicPr>
        <p:blipFill>
          <a:blip r:embed="rId4">
            <a:alphaModFix/>
          </a:blip>
          <a:stretch>
            <a:fillRect/>
          </a:stretch>
        </p:blipFill>
        <p:spPr>
          <a:xfrm>
            <a:off x="733425" y="3563250"/>
            <a:ext cx="4543425" cy="129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311713" y="76875"/>
            <a:ext cx="8520600" cy="50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observe the unique value for each c</a:t>
            </a:r>
            <a:r>
              <a:rPr lang="en"/>
              <a:t>ategorical features</a:t>
            </a:r>
            <a:endParaRPr/>
          </a:p>
        </p:txBody>
      </p:sp>
      <p:pic>
        <p:nvPicPr>
          <p:cNvPr id="119" name="Google Shape;119;p21"/>
          <p:cNvPicPr preferRelativeResize="0"/>
          <p:nvPr/>
        </p:nvPicPr>
        <p:blipFill>
          <a:blip r:embed="rId3">
            <a:alphaModFix/>
          </a:blip>
          <a:stretch>
            <a:fillRect/>
          </a:stretch>
        </p:blipFill>
        <p:spPr>
          <a:xfrm>
            <a:off x="216700" y="1628763"/>
            <a:ext cx="1409700" cy="1885950"/>
          </a:xfrm>
          <a:prstGeom prst="rect">
            <a:avLst/>
          </a:prstGeom>
          <a:noFill/>
          <a:ln>
            <a:noFill/>
          </a:ln>
        </p:spPr>
      </p:pic>
      <p:pic>
        <p:nvPicPr>
          <p:cNvPr id="120" name="Google Shape;120;p21"/>
          <p:cNvPicPr preferRelativeResize="0"/>
          <p:nvPr/>
        </p:nvPicPr>
        <p:blipFill>
          <a:blip r:embed="rId4">
            <a:alphaModFix/>
          </a:blip>
          <a:stretch>
            <a:fillRect/>
          </a:stretch>
        </p:blipFill>
        <p:spPr>
          <a:xfrm>
            <a:off x="1833550" y="774975"/>
            <a:ext cx="6248400" cy="714375"/>
          </a:xfrm>
          <a:prstGeom prst="rect">
            <a:avLst/>
          </a:prstGeom>
          <a:noFill/>
          <a:ln>
            <a:noFill/>
          </a:ln>
        </p:spPr>
      </p:pic>
      <p:pic>
        <p:nvPicPr>
          <p:cNvPr id="121" name="Google Shape;121;p21"/>
          <p:cNvPicPr preferRelativeResize="0"/>
          <p:nvPr/>
        </p:nvPicPr>
        <p:blipFill>
          <a:blip r:embed="rId5">
            <a:alphaModFix/>
          </a:blip>
          <a:stretch>
            <a:fillRect/>
          </a:stretch>
        </p:blipFill>
        <p:spPr>
          <a:xfrm>
            <a:off x="2024038" y="1489350"/>
            <a:ext cx="5095875" cy="323850"/>
          </a:xfrm>
          <a:prstGeom prst="rect">
            <a:avLst/>
          </a:prstGeom>
          <a:noFill/>
          <a:ln>
            <a:noFill/>
          </a:ln>
        </p:spPr>
      </p:pic>
      <p:pic>
        <p:nvPicPr>
          <p:cNvPr id="122" name="Google Shape;122;p21"/>
          <p:cNvPicPr preferRelativeResize="0"/>
          <p:nvPr/>
        </p:nvPicPr>
        <p:blipFill>
          <a:blip r:embed="rId6">
            <a:alphaModFix/>
          </a:blip>
          <a:stretch>
            <a:fillRect/>
          </a:stretch>
        </p:blipFill>
        <p:spPr>
          <a:xfrm>
            <a:off x="1757350" y="1845363"/>
            <a:ext cx="6400800" cy="295275"/>
          </a:xfrm>
          <a:prstGeom prst="rect">
            <a:avLst/>
          </a:prstGeom>
          <a:noFill/>
          <a:ln>
            <a:noFill/>
          </a:ln>
        </p:spPr>
      </p:pic>
      <p:pic>
        <p:nvPicPr>
          <p:cNvPr id="123" name="Google Shape;123;p21"/>
          <p:cNvPicPr preferRelativeResize="0"/>
          <p:nvPr/>
        </p:nvPicPr>
        <p:blipFill>
          <a:blip r:embed="rId7">
            <a:alphaModFix/>
          </a:blip>
          <a:stretch>
            <a:fillRect/>
          </a:stretch>
        </p:blipFill>
        <p:spPr>
          <a:xfrm>
            <a:off x="3034900" y="2204938"/>
            <a:ext cx="3295650" cy="295275"/>
          </a:xfrm>
          <a:prstGeom prst="rect">
            <a:avLst/>
          </a:prstGeom>
          <a:noFill/>
          <a:ln>
            <a:noFill/>
          </a:ln>
        </p:spPr>
      </p:pic>
      <p:pic>
        <p:nvPicPr>
          <p:cNvPr id="124" name="Google Shape;124;p21"/>
          <p:cNvPicPr preferRelativeResize="0"/>
          <p:nvPr/>
        </p:nvPicPr>
        <p:blipFill>
          <a:blip r:embed="rId8">
            <a:alphaModFix/>
          </a:blip>
          <a:stretch>
            <a:fillRect/>
          </a:stretch>
        </p:blipFill>
        <p:spPr>
          <a:xfrm>
            <a:off x="2938450" y="2595500"/>
            <a:ext cx="3267075" cy="276225"/>
          </a:xfrm>
          <a:prstGeom prst="rect">
            <a:avLst/>
          </a:prstGeom>
          <a:noFill/>
          <a:ln>
            <a:noFill/>
          </a:ln>
        </p:spPr>
      </p:pic>
      <p:pic>
        <p:nvPicPr>
          <p:cNvPr id="125" name="Google Shape;125;p21"/>
          <p:cNvPicPr preferRelativeResize="0"/>
          <p:nvPr/>
        </p:nvPicPr>
        <p:blipFill>
          <a:blip r:embed="rId9">
            <a:alphaModFix/>
          </a:blip>
          <a:stretch>
            <a:fillRect/>
          </a:stretch>
        </p:blipFill>
        <p:spPr>
          <a:xfrm>
            <a:off x="2981325" y="2900275"/>
            <a:ext cx="3181350" cy="323850"/>
          </a:xfrm>
          <a:prstGeom prst="rect">
            <a:avLst/>
          </a:prstGeom>
          <a:noFill/>
          <a:ln>
            <a:noFill/>
          </a:ln>
        </p:spPr>
      </p:pic>
      <p:pic>
        <p:nvPicPr>
          <p:cNvPr id="126" name="Google Shape;126;p21"/>
          <p:cNvPicPr preferRelativeResize="0"/>
          <p:nvPr/>
        </p:nvPicPr>
        <p:blipFill>
          <a:blip r:embed="rId10">
            <a:alphaModFix/>
          </a:blip>
          <a:stretch>
            <a:fillRect/>
          </a:stretch>
        </p:blipFill>
        <p:spPr>
          <a:xfrm>
            <a:off x="1822850" y="4174200"/>
            <a:ext cx="6019800" cy="323850"/>
          </a:xfrm>
          <a:prstGeom prst="rect">
            <a:avLst/>
          </a:prstGeom>
          <a:noFill/>
          <a:ln>
            <a:noFill/>
          </a:ln>
        </p:spPr>
      </p:pic>
      <p:pic>
        <p:nvPicPr>
          <p:cNvPr id="127" name="Google Shape;127;p21"/>
          <p:cNvPicPr preferRelativeResize="0"/>
          <p:nvPr/>
        </p:nvPicPr>
        <p:blipFill>
          <a:blip r:embed="rId11">
            <a:alphaModFix/>
          </a:blip>
          <a:stretch>
            <a:fillRect/>
          </a:stretch>
        </p:blipFill>
        <p:spPr>
          <a:xfrm>
            <a:off x="1782516" y="3686179"/>
            <a:ext cx="6350475" cy="442850"/>
          </a:xfrm>
          <a:prstGeom prst="rect">
            <a:avLst/>
          </a:prstGeom>
          <a:noFill/>
          <a:ln>
            <a:noFill/>
          </a:ln>
        </p:spPr>
      </p:pic>
      <p:pic>
        <p:nvPicPr>
          <p:cNvPr id="128" name="Google Shape;128;p21"/>
          <p:cNvPicPr preferRelativeResize="0"/>
          <p:nvPr/>
        </p:nvPicPr>
        <p:blipFill>
          <a:blip r:embed="rId12">
            <a:alphaModFix/>
          </a:blip>
          <a:stretch>
            <a:fillRect/>
          </a:stretch>
        </p:blipFill>
        <p:spPr>
          <a:xfrm>
            <a:off x="1931963" y="3222875"/>
            <a:ext cx="5280075" cy="340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2"/>
          <p:cNvSpPr txBox="1"/>
          <p:nvPr>
            <p:ph idx="1" type="body"/>
          </p:nvPr>
        </p:nvSpPr>
        <p:spPr>
          <a:xfrm>
            <a:off x="311700" y="128600"/>
            <a:ext cx="8520600" cy="47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Standard scaled data + Log Transformation + SMOTE</a:t>
            </a:r>
            <a:endParaRPr/>
          </a:p>
        </p:txBody>
      </p:sp>
      <p:pic>
        <p:nvPicPr>
          <p:cNvPr id="717" name="Google Shape;717;p102"/>
          <p:cNvPicPr preferRelativeResize="0"/>
          <p:nvPr/>
        </p:nvPicPr>
        <p:blipFill>
          <a:blip r:embed="rId3">
            <a:alphaModFix/>
          </a:blip>
          <a:stretch>
            <a:fillRect/>
          </a:stretch>
        </p:blipFill>
        <p:spPr>
          <a:xfrm>
            <a:off x="152400" y="756800"/>
            <a:ext cx="3771900" cy="4133850"/>
          </a:xfrm>
          <a:prstGeom prst="rect">
            <a:avLst/>
          </a:prstGeom>
          <a:noFill/>
          <a:ln>
            <a:noFill/>
          </a:ln>
        </p:spPr>
      </p:pic>
      <p:pic>
        <p:nvPicPr>
          <p:cNvPr id="718" name="Google Shape;718;p102"/>
          <p:cNvPicPr preferRelativeResize="0"/>
          <p:nvPr/>
        </p:nvPicPr>
        <p:blipFill>
          <a:blip r:embed="rId4">
            <a:alphaModFix/>
          </a:blip>
          <a:stretch>
            <a:fillRect/>
          </a:stretch>
        </p:blipFill>
        <p:spPr>
          <a:xfrm>
            <a:off x="4141278" y="604400"/>
            <a:ext cx="4944146" cy="1653150"/>
          </a:xfrm>
          <a:prstGeom prst="rect">
            <a:avLst/>
          </a:prstGeom>
          <a:noFill/>
          <a:ln>
            <a:noFill/>
          </a:ln>
        </p:spPr>
      </p:pic>
      <p:pic>
        <p:nvPicPr>
          <p:cNvPr id="719" name="Google Shape;719;p102"/>
          <p:cNvPicPr preferRelativeResize="0"/>
          <p:nvPr/>
        </p:nvPicPr>
        <p:blipFill>
          <a:blip r:embed="rId5">
            <a:alphaModFix/>
          </a:blip>
          <a:stretch>
            <a:fillRect/>
          </a:stretch>
        </p:blipFill>
        <p:spPr>
          <a:xfrm>
            <a:off x="4749513" y="2384800"/>
            <a:ext cx="3727674" cy="25811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725" name="Google Shape;725;p103"/>
          <p:cNvSpPr txBox="1"/>
          <p:nvPr>
            <p:ph idx="1" type="body"/>
          </p:nvPr>
        </p:nvSpPr>
        <p:spPr>
          <a:xfrm>
            <a:off x="311700" y="1241175"/>
            <a:ext cx="8520600" cy="365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From the result of AUC value, we can conclude that the standard scaled data gives the best performance in the SVM rbf kernel with C value = 1 and gamma = 1</a:t>
            </a:r>
            <a:endParaRPr/>
          </a:p>
          <a:p>
            <a:pPr indent="-342900" lvl="0" marL="457200" rtl="0" algn="l">
              <a:spcBef>
                <a:spcPts val="0"/>
              </a:spcBef>
              <a:spcAft>
                <a:spcPts val="0"/>
              </a:spcAft>
              <a:buSzPts val="1800"/>
              <a:buChar char="-"/>
            </a:pPr>
            <a:r>
              <a:rPr lang="en"/>
              <a:t>It gives a accuracy score of 87.7% which is considered relatively high.</a:t>
            </a:r>
            <a:endParaRPr/>
          </a:p>
          <a:p>
            <a:pPr indent="-342900" lvl="0" marL="457200" rtl="0" algn="l">
              <a:spcBef>
                <a:spcPts val="0"/>
              </a:spcBef>
              <a:spcAft>
                <a:spcPts val="0"/>
              </a:spcAft>
              <a:buSzPts val="1800"/>
              <a:buChar char="-"/>
            </a:pPr>
            <a:r>
              <a:rPr lang="en"/>
              <a:t>However, SVM is not suitable to be used in this prediction model as the models give relatively low precision score, recall score and F1 score as the dataset used is imbalanced and in high dimension.</a:t>
            </a:r>
            <a:endParaRPr/>
          </a:p>
          <a:p>
            <a:pPr indent="-342900" lvl="0" marL="457200" rtl="0" algn="l">
              <a:spcBef>
                <a:spcPts val="0"/>
              </a:spcBef>
              <a:spcAft>
                <a:spcPts val="0"/>
              </a:spcAft>
              <a:buSzPts val="1800"/>
              <a:buChar char="-"/>
            </a:pPr>
            <a:r>
              <a:rPr lang="en"/>
              <a:t>This explains that there is uneven class distribution and high false prediction accuracies.</a:t>
            </a:r>
            <a:endParaRPr/>
          </a:p>
          <a:p>
            <a:pPr indent="-342900" lvl="0" marL="457200" rtl="0" algn="l">
              <a:spcBef>
                <a:spcPts val="0"/>
              </a:spcBef>
              <a:spcAft>
                <a:spcPts val="0"/>
              </a:spcAft>
              <a:buSzPts val="1800"/>
              <a:buChar char="-"/>
            </a:pPr>
            <a:r>
              <a:rPr lang="en"/>
              <a:t>Hence, SVM model is not suitable for the prediction model used in the proposed project.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 Naive Bayes</a:t>
            </a:r>
            <a:endParaRPr/>
          </a:p>
        </p:txBody>
      </p:sp>
      <p:sp>
        <p:nvSpPr>
          <p:cNvPr id="731" name="Google Shape;731;p104"/>
          <p:cNvSpPr txBox="1"/>
          <p:nvPr/>
        </p:nvSpPr>
        <p:spPr>
          <a:xfrm>
            <a:off x="407175" y="1039425"/>
            <a:ext cx="17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Non Scaled Data</a:t>
            </a:r>
            <a:endParaRPr>
              <a:latin typeface="Open Sans"/>
              <a:ea typeface="Open Sans"/>
              <a:cs typeface="Open Sans"/>
              <a:sym typeface="Open Sans"/>
            </a:endParaRPr>
          </a:p>
        </p:txBody>
      </p:sp>
      <p:pic>
        <p:nvPicPr>
          <p:cNvPr id="732" name="Google Shape;732;p104"/>
          <p:cNvPicPr preferRelativeResize="0"/>
          <p:nvPr/>
        </p:nvPicPr>
        <p:blipFill>
          <a:blip r:embed="rId3">
            <a:alphaModFix/>
          </a:blip>
          <a:stretch>
            <a:fillRect/>
          </a:stretch>
        </p:blipFill>
        <p:spPr>
          <a:xfrm>
            <a:off x="4149475" y="0"/>
            <a:ext cx="4586876" cy="5143500"/>
          </a:xfrm>
          <a:prstGeom prst="rect">
            <a:avLst/>
          </a:prstGeom>
          <a:noFill/>
          <a:ln>
            <a:noFill/>
          </a:ln>
        </p:spPr>
      </p:pic>
      <p:pic>
        <p:nvPicPr>
          <p:cNvPr id="733" name="Google Shape;733;p104"/>
          <p:cNvPicPr preferRelativeResize="0"/>
          <p:nvPr/>
        </p:nvPicPr>
        <p:blipFill>
          <a:blip r:embed="rId4">
            <a:alphaModFix/>
          </a:blip>
          <a:stretch>
            <a:fillRect/>
          </a:stretch>
        </p:blipFill>
        <p:spPr>
          <a:xfrm>
            <a:off x="163100" y="1592025"/>
            <a:ext cx="3844674" cy="256588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5"/>
          <p:cNvSpPr txBox="1"/>
          <p:nvPr>
            <p:ph idx="1" type="body"/>
          </p:nvPr>
        </p:nvSpPr>
        <p:spPr>
          <a:xfrm>
            <a:off x="54525" y="494800"/>
            <a:ext cx="4317600" cy="48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MIn Max Scaler for Non Scaled Data</a:t>
            </a:r>
            <a:endParaRPr b="1"/>
          </a:p>
        </p:txBody>
      </p:sp>
      <p:pic>
        <p:nvPicPr>
          <p:cNvPr id="739" name="Google Shape;739;p105"/>
          <p:cNvPicPr preferRelativeResize="0"/>
          <p:nvPr/>
        </p:nvPicPr>
        <p:blipFill>
          <a:blip r:embed="rId3">
            <a:alphaModFix/>
          </a:blip>
          <a:stretch>
            <a:fillRect/>
          </a:stretch>
        </p:blipFill>
        <p:spPr>
          <a:xfrm>
            <a:off x="4310200" y="0"/>
            <a:ext cx="4637596" cy="5143500"/>
          </a:xfrm>
          <a:prstGeom prst="rect">
            <a:avLst/>
          </a:prstGeom>
          <a:noFill/>
          <a:ln>
            <a:noFill/>
          </a:ln>
        </p:spPr>
      </p:pic>
      <p:pic>
        <p:nvPicPr>
          <p:cNvPr id="740" name="Google Shape;740;p105"/>
          <p:cNvPicPr preferRelativeResize="0"/>
          <p:nvPr/>
        </p:nvPicPr>
        <p:blipFill>
          <a:blip r:embed="rId4">
            <a:alphaModFix/>
          </a:blip>
          <a:stretch>
            <a:fillRect/>
          </a:stretch>
        </p:blipFill>
        <p:spPr>
          <a:xfrm>
            <a:off x="108100" y="1523975"/>
            <a:ext cx="4005400" cy="2794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6"/>
          <p:cNvSpPr txBox="1"/>
          <p:nvPr>
            <p:ph idx="1" type="body"/>
          </p:nvPr>
        </p:nvSpPr>
        <p:spPr>
          <a:xfrm>
            <a:off x="108100" y="66175"/>
            <a:ext cx="3513900" cy="8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Oversampling the Non Scaled Data</a:t>
            </a:r>
            <a:endParaRPr b="1"/>
          </a:p>
        </p:txBody>
      </p:sp>
      <p:pic>
        <p:nvPicPr>
          <p:cNvPr id="746" name="Google Shape;746;p106"/>
          <p:cNvPicPr preferRelativeResize="0"/>
          <p:nvPr/>
        </p:nvPicPr>
        <p:blipFill>
          <a:blip r:embed="rId3">
            <a:alphaModFix/>
          </a:blip>
          <a:stretch>
            <a:fillRect/>
          </a:stretch>
        </p:blipFill>
        <p:spPr>
          <a:xfrm>
            <a:off x="3356500" y="0"/>
            <a:ext cx="4552451" cy="5143501"/>
          </a:xfrm>
          <a:prstGeom prst="rect">
            <a:avLst/>
          </a:prstGeom>
          <a:noFill/>
          <a:ln>
            <a:noFill/>
          </a:ln>
        </p:spPr>
      </p:pic>
      <p:pic>
        <p:nvPicPr>
          <p:cNvPr id="747" name="Google Shape;747;p106"/>
          <p:cNvPicPr preferRelativeResize="0"/>
          <p:nvPr/>
        </p:nvPicPr>
        <p:blipFill>
          <a:blip r:embed="rId4">
            <a:alphaModFix/>
          </a:blip>
          <a:stretch>
            <a:fillRect/>
          </a:stretch>
        </p:blipFill>
        <p:spPr>
          <a:xfrm>
            <a:off x="339200" y="1521225"/>
            <a:ext cx="3051700" cy="210105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7"/>
          <p:cNvSpPr txBox="1"/>
          <p:nvPr>
            <p:ph idx="1" type="body"/>
          </p:nvPr>
        </p:nvSpPr>
        <p:spPr>
          <a:xfrm>
            <a:off x="65250" y="109025"/>
            <a:ext cx="48210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Min Max Scaler for Oversampled Data</a:t>
            </a:r>
            <a:endParaRPr b="1"/>
          </a:p>
        </p:txBody>
      </p:sp>
      <p:pic>
        <p:nvPicPr>
          <p:cNvPr id="753" name="Google Shape;753;p107"/>
          <p:cNvPicPr preferRelativeResize="0"/>
          <p:nvPr/>
        </p:nvPicPr>
        <p:blipFill>
          <a:blip r:embed="rId3">
            <a:alphaModFix/>
          </a:blip>
          <a:stretch>
            <a:fillRect/>
          </a:stretch>
        </p:blipFill>
        <p:spPr>
          <a:xfrm>
            <a:off x="120250" y="632225"/>
            <a:ext cx="5553075" cy="1314450"/>
          </a:xfrm>
          <a:prstGeom prst="rect">
            <a:avLst/>
          </a:prstGeom>
          <a:noFill/>
          <a:ln>
            <a:noFill/>
          </a:ln>
        </p:spPr>
      </p:pic>
      <p:pic>
        <p:nvPicPr>
          <p:cNvPr id="754" name="Google Shape;754;p107"/>
          <p:cNvPicPr preferRelativeResize="0"/>
          <p:nvPr/>
        </p:nvPicPr>
        <p:blipFill>
          <a:blip r:embed="rId4">
            <a:alphaModFix/>
          </a:blip>
          <a:stretch>
            <a:fillRect/>
          </a:stretch>
        </p:blipFill>
        <p:spPr>
          <a:xfrm>
            <a:off x="345275" y="2013350"/>
            <a:ext cx="4145534" cy="2892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8"/>
          <p:cNvSpPr txBox="1"/>
          <p:nvPr>
            <p:ph idx="1" type="body"/>
          </p:nvPr>
        </p:nvSpPr>
        <p:spPr>
          <a:xfrm>
            <a:off x="161675" y="194775"/>
            <a:ext cx="23886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Transformed Data</a:t>
            </a:r>
            <a:endParaRPr b="1"/>
          </a:p>
        </p:txBody>
      </p:sp>
      <p:pic>
        <p:nvPicPr>
          <p:cNvPr id="760" name="Google Shape;760;p108"/>
          <p:cNvPicPr preferRelativeResize="0"/>
          <p:nvPr/>
        </p:nvPicPr>
        <p:blipFill>
          <a:blip r:embed="rId3">
            <a:alphaModFix/>
          </a:blip>
          <a:stretch>
            <a:fillRect/>
          </a:stretch>
        </p:blipFill>
        <p:spPr>
          <a:xfrm>
            <a:off x="4608500" y="0"/>
            <a:ext cx="4535494" cy="5143499"/>
          </a:xfrm>
          <a:prstGeom prst="rect">
            <a:avLst/>
          </a:prstGeom>
          <a:noFill/>
          <a:ln>
            <a:noFill/>
          </a:ln>
        </p:spPr>
      </p:pic>
      <p:pic>
        <p:nvPicPr>
          <p:cNvPr id="761" name="Google Shape;761;p108"/>
          <p:cNvPicPr preferRelativeResize="0"/>
          <p:nvPr/>
        </p:nvPicPr>
        <p:blipFill>
          <a:blip r:embed="rId4">
            <a:alphaModFix/>
          </a:blip>
          <a:stretch>
            <a:fillRect/>
          </a:stretch>
        </p:blipFill>
        <p:spPr>
          <a:xfrm>
            <a:off x="103163" y="1244225"/>
            <a:ext cx="4505325" cy="28956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9"/>
          <p:cNvSpPr txBox="1"/>
          <p:nvPr>
            <p:ph idx="1" type="body"/>
          </p:nvPr>
        </p:nvSpPr>
        <p:spPr>
          <a:xfrm>
            <a:off x="0" y="0"/>
            <a:ext cx="46068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Min Max Scaler for Transformed Data</a:t>
            </a:r>
            <a:endParaRPr b="1"/>
          </a:p>
        </p:txBody>
      </p:sp>
      <p:pic>
        <p:nvPicPr>
          <p:cNvPr id="767" name="Google Shape;767;p109"/>
          <p:cNvPicPr preferRelativeResize="0"/>
          <p:nvPr/>
        </p:nvPicPr>
        <p:blipFill>
          <a:blip r:embed="rId3">
            <a:alphaModFix/>
          </a:blip>
          <a:stretch>
            <a:fillRect/>
          </a:stretch>
        </p:blipFill>
        <p:spPr>
          <a:xfrm>
            <a:off x="141700" y="622025"/>
            <a:ext cx="5715000" cy="1285875"/>
          </a:xfrm>
          <a:prstGeom prst="rect">
            <a:avLst/>
          </a:prstGeom>
          <a:noFill/>
          <a:ln>
            <a:noFill/>
          </a:ln>
        </p:spPr>
      </p:pic>
      <p:pic>
        <p:nvPicPr>
          <p:cNvPr id="768" name="Google Shape;768;p109"/>
          <p:cNvPicPr preferRelativeResize="0"/>
          <p:nvPr/>
        </p:nvPicPr>
        <p:blipFill>
          <a:blip r:embed="rId4">
            <a:alphaModFix/>
          </a:blip>
          <a:stretch>
            <a:fillRect/>
          </a:stretch>
        </p:blipFill>
        <p:spPr>
          <a:xfrm>
            <a:off x="152400" y="2060300"/>
            <a:ext cx="4295775" cy="29051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0"/>
          <p:cNvSpPr txBox="1"/>
          <p:nvPr>
            <p:ph idx="1" type="body"/>
          </p:nvPr>
        </p:nvSpPr>
        <p:spPr>
          <a:xfrm>
            <a:off x="0" y="0"/>
            <a:ext cx="3889800" cy="78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Oversampled Transformed Data</a:t>
            </a:r>
            <a:endParaRPr b="1"/>
          </a:p>
        </p:txBody>
      </p:sp>
      <p:pic>
        <p:nvPicPr>
          <p:cNvPr id="774" name="Google Shape;774;p110"/>
          <p:cNvPicPr preferRelativeResize="0"/>
          <p:nvPr/>
        </p:nvPicPr>
        <p:blipFill>
          <a:blip r:embed="rId3">
            <a:alphaModFix/>
          </a:blip>
          <a:stretch>
            <a:fillRect/>
          </a:stretch>
        </p:blipFill>
        <p:spPr>
          <a:xfrm>
            <a:off x="4343390" y="0"/>
            <a:ext cx="4800613" cy="5143501"/>
          </a:xfrm>
          <a:prstGeom prst="rect">
            <a:avLst/>
          </a:prstGeom>
          <a:noFill/>
          <a:ln>
            <a:noFill/>
          </a:ln>
        </p:spPr>
      </p:pic>
      <p:pic>
        <p:nvPicPr>
          <p:cNvPr id="775" name="Google Shape;775;p110"/>
          <p:cNvPicPr preferRelativeResize="0"/>
          <p:nvPr/>
        </p:nvPicPr>
        <p:blipFill>
          <a:blip r:embed="rId4">
            <a:alphaModFix/>
          </a:blip>
          <a:stretch>
            <a:fillRect/>
          </a:stretch>
        </p:blipFill>
        <p:spPr>
          <a:xfrm>
            <a:off x="163100" y="1289113"/>
            <a:ext cx="4038590" cy="25652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1"/>
          <p:cNvSpPr txBox="1"/>
          <p:nvPr>
            <p:ph idx="1" type="body"/>
          </p:nvPr>
        </p:nvSpPr>
        <p:spPr>
          <a:xfrm>
            <a:off x="0" y="0"/>
            <a:ext cx="4060200" cy="9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MinMax Scaler for Oversampled Transformed Data</a:t>
            </a:r>
            <a:endParaRPr b="1"/>
          </a:p>
        </p:txBody>
      </p:sp>
      <p:pic>
        <p:nvPicPr>
          <p:cNvPr id="781" name="Google Shape;781;p111"/>
          <p:cNvPicPr preferRelativeResize="0"/>
          <p:nvPr/>
        </p:nvPicPr>
        <p:blipFill>
          <a:blip r:embed="rId3">
            <a:alphaModFix/>
          </a:blip>
          <a:stretch>
            <a:fillRect/>
          </a:stretch>
        </p:blipFill>
        <p:spPr>
          <a:xfrm>
            <a:off x="98825" y="782875"/>
            <a:ext cx="6172200" cy="1571625"/>
          </a:xfrm>
          <a:prstGeom prst="rect">
            <a:avLst/>
          </a:prstGeom>
          <a:noFill/>
          <a:ln>
            <a:noFill/>
          </a:ln>
        </p:spPr>
      </p:pic>
      <p:pic>
        <p:nvPicPr>
          <p:cNvPr id="782" name="Google Shape;782;p111"/>
          <p:cNvPicPr preferRelativeResize="0"/>
          <p:nvPr/>
        </p:nvPicPr>
        <p:blipFill>
          <a:blip r:embed="rId4">
            <a:alphaModFix/>
          </a:blip>
          <a:stretch>
            <a:fillRect/>
          </a:stretch>
        </p:blipFill>
        <p:spPr>
          <a:xfrm>
            <a:off x="280975" y="2354500"/>
            <a:ext cx="3689887" cy="248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